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handoutMasterIdLst>
    <p:handoutMasterId r:id="rId64"/>
  </p:handoutMasterIdLst>
  <p:sldIdLst>
    <p:sldId id="256" r:id="rId2"/>
    <p:sldId id="277" r:id="rId3"/>
    <p:sldId id="263" r:id="rId4"/>
    <p:sldId id="258" r:id="rId5"/>
    <p:sldId id="259" r:id="rId6"/>
    <p:sldId id="269" r:id="rId7"/>
    <p:sldId id="311" r:id="rId8"/>
    <p:sldId id="312" r:id="rId9"/>
    <p:sldId id="313" r:id="rId10"/>
    <p:sldId id="325" r:id="rId11"/>
    <p:sldId id="270" r:id="rId12"/>
    <p:sldId id="264" r:id="rId13"/>
    <p:sldId id="279" r:id="rId14"/>
    <p:sldId id="289" r:id="rId15"/>
    <p:sldId id="276" r:id="rId16"/>
    <p:sldId id="265" r:id="rId17"/>
    <p:sldId id="309" r:id="rId18"/>
    <p:sldId id="284" r:id="rId19"/>
    <p:sldId id="315" r:id="rId20"/>
    <p:sldId id="285" r:id="rId21"/>
    <p:sldId id="267" r:id="rId22"/>
    <p:sldId id="268" r:id="rId23"/>
    <p:sldId id="301" r:id="rId24"/>
    <p:sldId id="323" r:id="rId25"/>
    <p:sldId id="306" r:id="rId26"/>
    <p:sldId id="324" r:id="rId27"/>
    <p:sldId id="328" r:id="rId28"/>
    <p:sldId id="282" r:id="rId29"/>
    <p:sldId id="286" r:id="rId30"/>
    <p:sldId id="288" r:id="rId31"/>
    <p:sldId id="314" r:id="rId32"/>
    <p:sldId id="283" r:id="rId33"/>
    <p:sldId id="281" r:id="rId34"/>
    <p:sldId id="290" r:id="rId35"/>
    <p:sldId id="295" r:id="rId36"/>
    <p:sldId id="331" r:id="rId37"/>
    <p:sldId id="296" r:id="rId38"/>
    <p:sldId id="329" r:id="rId39"/>
    <p:sldId id="298" r:id="rId40"/>
    <p:sldId id="330" r:id="rId41"/>
    <p:sldId id="299" r:id="rId42"/>
    <p:sldId id="332" r:id="rId43"/>
    <p:sldId id="287" r:id="rId44"/>
    <p:sldId id="292" r:id="rId45"/>
    <p:sldId id="300" r:id="rId46"/>
    <p:sldId id="291" r:id="rId47"/>
    <p:sldId id="304" r:id="rId48"/>
    <p:sldId id="305" r:id="rId49"/>
    <p:sldId id="326" r:id="rId50"/>
    <p:sldId id="303" r:id="rId51"/>
    <p:sldId id="280" r:id="rId52"/>
    <p:sldId id="302" r:id="rId53"/>
    <p:sldId id="316" r:id="rId54"/>
    <p:sldId id="317" r:id="rId55"/>
    <p:sldId id="318" r:id="rId56"/>
    <p:sldId id="319" r:id="rId57"/>
    <p:sldId id="320" r:id="rId58"/>
    <p:sldId id="321" r:id="rId59"/>
    <p:sldId id="322" r:id="rId60"/>
    <p:sldId id="308" r:id="rId61"/>
    <p:sldId id="327" r:id="rId6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0D09"/>
    <a:srgbClr val="F8F8F8"/>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8403" autoAdjust="0"/>
  </p:normalViewPr>
  <p:slideViewPr>
    <p:cSldViewPr snapToGrid="0">
      <p:cViewPr varScale="1">
        <p:scale>
          <a:sx n="67" d="100"/>
          <a:sy n="67" d="100"/>
        </p:scale>
        <p:origin x="1066"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102" y="4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9FF9C2-8BFF-400F-9C93-7AB468892BF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F86E068-6007-4645-8BA3-17EEAF351465}" type="slidenum">
              <a:rPr lang="en-US" smtClean="0"/>
              <a:t>‹#›</a:t>
            </a:fld>
            <a:endParaRPr lang="en-US"/>
          </a:p>
        </p:txBody>
      </p:sp>
    </p:spTree>
    <p:extLst>
      <p:ext uri="{BB962C8B-B14F-4D97-AF65-F5344CB8AC3E}">
        <p14:creationId xmlns:p14="http://schemas.microsoft.com/office/powerpoint/2010/main" val="3163748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75B850A-3820-4F04-8F46-ABE66DC6CCD0}" type="datetimeFigureOut">
              <a:rPr lang="en-US" smtClean="0"/>
              <a:t>8/2/2021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F45F8EB-643A-4837-A7D5-D1ADBA2E2795}" type="slidenum">
              <a:rPr lang="en-US" smtClean="0"/>
              <a:t>‹#›</a:t>
            </a:fld>
            <a:endParaRPr lang="en-US"/>
          </a:p>
        </p:txBody>
      </p:sp>
    </p:spTree>
    <p:extLst>
      <p:ext uri="{BB962C8B-B14F-4D97-AF65-F5344CB8AC3E}">
        <p14:creationId xmlns:p14="http://schemas.microsoft.com/office/powerpoint/2010/main" val="204674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Joe’s Welcome</a:t>
            </a:r>
          </a:p>
          <a:p>
            <a:r>
              <a:rPr lang="en-US" dirty="0"/>
              <a:t>We will cover the majority of the guidebook in this presentation.</a:t>
            </a:r>
          </a:p>
        </p:txBody>
      </p:sp>
      <p:sp>
        <p:nvSpPr>
          <p:cNvPr id="4" name="Slide Number Placeholder 3"/>
          <p:cNvSpPr>
            <a:spLocks noGrp="1"/>
          </p:cNvSpPr>
          <p:nvPr>
            <p:ph type="sldNum" sz="quarter" idx="5"/>
          </p:nvPr>
        </p:nvSpPr>
        <p:spPr/>
        <p:txBody>
          <a:bodyPr/>
          <a:lstStyle/>
          <a:p>
            <a:fld id="{9F45F8EB-643A-4837-A7D5-D1ADBA2E2795}" type="slidenum">
              <a:rPr lang="en-US" smtClean="0"/>
              <a:t>1</a:t>
            </a:fld>
            <a:endParaRPr lang="en-US"/>
          </a:p>
        </p:txBody>
      </p:sp>
    </p:spTree>
    <p:extLst>
      <p:ext uri="{BB962C8B-B14F-4D97-AF65-F5344CB8AC3E}">
        <p14:creationId xmlns:p14="http://schemas.microsoft.com/office/powerpoint/2010/main" val="3469429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a:t>
            </a:r>
          </a:p>
          <a:p>
            <a:r>
              <a:rPr lang="en-US" dirty="0"/>
              <a:t>Encourage your Scouts to reach for the stars. Salesmanship is a learned skill that will be useful in many ways for many years.</a:t>
            </a:r>
          </a:p>
        </p:txBody>
      </p:sp>
      <p:sp>
        <p:nvSpPr>
          <p:cNvPr id="4" name="Slide Number Placeholder 3"/>
          <p:cNvSpPr>
            <a:spLocks noGrp="1"/>
          </p:cNvSpPr>
          <p:nvPr>
            <p:ph type="sldNum" sz="quarter" idx="5"/>
          </p:nvPr>
        </p:nvSpPr>
        <p:spPr/>
        <p:txBody>
          <a:bodyPr/>
          <a:lstStyle/>
          <a:p>
            <a:fld id="{9F45F8EB-643A-4837-A7D5-D1ADBA2E2795}" type="slidenum">
              <a:rPr lang="en-US" smtClean="0"/>
              <a:t>10</a:t>
            </a:fld>
            <a:endParaRPr lang="en-US"/>
          </a:p>
        </p:txBody>
      </p:sp>
    </p:spTree>
    <p:extLst>
      <p:ext uri="{BB962C8B-B14F-4D97-AF65-F5344CB8AC3E}">
        <p14:creationId xmlns:p14="http://schemas.microsoft.com/office/powerpoint/2010/main" val="126678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a:p>
            <a:r>
              <a:rPr lang="en-US" dirty="0"/>
              <a:t>All we ask is that you do your best!</a:t>
            </a:r>
          </a:p>
        </p:txBody>
      </p:sp>
      <p:sp>
        <p:nvSpPr>
          <p:cNvPr id="4" name="Slide Number Placeholder 3"/>
          <p:cNvSpPr>
            <a:spLocks noGrp="1"/>
          </p:cNvSpPr>
          <p:nvPr>
            <p:ph type="sldNum" sz="quarter" idx="5"/>
          </p:nvPr>
        </p:nvSpPr>
        <p:spPr/>
        <p:txBody>
          <a:bodyPr/>
          <a:lstStyle/>
          <a:p>
            <a:fld id="{9F45F8EB-643A-4837-A7D5-D1ADBA2E2795}" type="slidenum">
              <a:rPr lang="en-US" smtClean="0"/>
              <a:t>11</a:t>
            </a:fld>
            <a:endParaRPr lang="en-US"/>
          </a:p>
        </p:txBody>
      </p:sp>
    </p:spTree>
    <p:extLst>
      <p:ext uri="{BB962C8B-B14F-4D97-AF65-F5344CB8AC3E}">
        <p14:creationId xmlns:p14="http://schemas.microsoft.com/office/powerpoint/2010/main" val="339118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9F45F8EB-643A-4837-A7D5-D1ADBA2E2795}" type="slidenum">
              <a:rPr lang="en-US" smtClean="0"/>
              <a:t>12</a:t>
            </a:fld>
            <a:endParaRPr lang="en-US"/>
          </a:p>
        </p:txBody>
      </p:sp>
    </p:spTree>
    <p:extLst>
      <p:ext uri="{BB962C8B-B14F-4D97-AF65-F5344CB8AC3E}">
        <p14:creationId xmlns:p14="http://schemas.microsoft.com/office/powerpoint/2010/main" val="373017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 </a:t>
            </a:r>
          </a:p>
          <a:p>
            <a:r>
              <a:rPr lang="en-US" dirty="0"/>
              <a:t>Please note the key dates. </a:t>
            </a:r>
          </a:p>
          <a:p>
            <a:endParaRPr lang="en-US" dirty="0"/>
          </a:p>
          <a:p>
            <a:r>
              <a:rPr lang="en-US" dirty="0"/>
              <a:t>Our sale calendar was put together to allow us to work with New Birth of Freedom Council and Hawk Mountain Council for maximum efficiency.</a:t>
            </a:r>
          </a:p>
          <a:p>
            <a:endParaRPr lang="en-US" dirty="0"/>
          </a:p>
          <a:p>
            <a:r>
              <a:rPr lang="en-US" dirty="0"/>
              <a:t>August – Show &amp; Sell order due Tuesday, the 3</a:t>
            </a:r>
            <a:r>
              <a:rPr lang="en-US" baseline="30000" dirty="0"/>
              <a:t>rd</a:t>
            </a:r>
            <a:r>
              <a:rPr lang="en-US" dirty="0"/>
              <a:t>. The 24</a:t>
            </a:r>
            <a:r>
              <a:rPr lang="en-US" baseline="30000" dirty="0"/>
              <a:t>th</a:t>
            </a:r>
            <a:r>
              <a:rPr lang="en-US" dirty="0"/>
              <a:t>, 25</a:t>
            </a:r>
            <a:r>
              <a:rPr lang="en-US" baseline="30000" dirty="0"/>
              <a:t>th</a:t>
            </a:r>
            <a:r>
              <a:rPr lang="en-US" dirty="0"/>
              <a:t>, and 26</a:t>
            </a:r>
            <a:r>
              <a:rPr lang="en-US" baseline="30000" dirty="0"/>
              <a:t>th</a:t>
            </a:r>
            <a:r>
              <a:rPr lang="en-US" dirty="0"/>
              <a:t> - Show &amp; Sell orders will be delivered to the warehouses, sorted by volunteers and pick up times will be scheduled.</a:t>
            </a:r>
          </a:p>
          <a:p>
            <a:endParaRPr lang="en-US" dirty="0"/>
          </a:p>
          <a:p>
            <a:r>
              <a:rPr lang="en-US" dirty="0"/>
              <a:t>September – Two deadlines – the 3</a:t>
            </a:r>
            <a:r>
              <a:rPr lang="en-US" baseline="30000" dirty="0"/>
              <a:t>rd</a:t>
            </a:r>
            <a:r>
              <a:rPr lang="en-US" dirty="0"/>
              <a:t> and the 17</a:t>
            </a:r>
            <a:r>
              <a:rPr lang="en-US" baseline="30000" dirty="0"/>
              <a:t>th</a:t>
            </a:r>
            <a:r>
              <a:rPr lang="en-US" dirty="0"/>
              <a:t> - to order additional product for Show &amp; Sell, Wagon </a:t>
            </a:r>
            <a:r>
              <a:rPr lang="en-US" dirty="0" err="1"/>
              <a:t>Draggin</a:t>
            </a:r>
            <a:r>
              <a:rPr lang="en-US" dirty="0"/>
              <a:t>’, Drive Throughs, etc. SUPER SATURDAY – encourage your Scouts to sell using all methods and then celebrate the success of your unit’s highest salesman. </a:t>
            </a:r>
          </a:p>
          <a:p>
            <a:endParaRPr lang="en-US" dirty="0"/>
          </a:p>
          <a:p>
            <a:r>
              <a:rPr lang="en-US" dirty="0"/>
              <a:t>October – 1</a:t>
            </a:r>
            <a:r>
              <a:rPr lang="en-US" baseline="30000" dirty="0"/>
              <a:t>st</a:t>
            </a:r>
            <a:r>
              <a:rPr lang="en-US" dirty="0"/>
              <a:t> – one last time to order additional Show &amp; Sell product. If your unit has no returns, visit the Council office by the 15</a:t>
            </a:r>
            <a:r>
              <a:rPr lang="en-US" baseline="30000" dirty="0"/>
              <a:t>th</a:t>
            </a:r>
            <a:r>
              <a:rPr lang="en-US" dirty="0"/>
              <a:t> with your Show &amp; Sell product payment. If you have any product to return – schedule a time on the 17</a:t>
            </a:r>
            <a:r>
              <a:rPr lang="en-US" baseline="30000" dirty="0"/>
              <a:t>th</a:t>
            </a:r>
            <a:r>
              <a:rPr lang="en-US" dirty="0"/>
              <a:t> to make returns and pay for your Show &amp; Sell product. The 19</a:t>
            </a:r>
            <a:r>
              <a:rPr lang="en-US" baseline="30000" dirty="0"/>
              <a:t>th</a:t>
            </a:r>
            <a:r>
              <a:rPr lang="en-US" dirty="0"/>
              <a:t> is the deadline for Take Orders to be submitted.</a:t>
            </a:r>
          </a:p>
          <a:p>
            <a:endParaRPr lang="en-US" dirty="0"/>
          </a:p>
          <a:p>
            <a:r>
              <a:rPr lang="en-US" dirty="0"/>
              <a:t>November – 9</a:t>
            </a:r>
            <a:r>
              <a:rPr lang="en-US" baseline="30000" dirty="0"/>
              <a:t>th</a:t>
            </a:r>
            <a:r>
              <a:rPr lang="en-US" dirty="0"/>
              <a:t> and 10</a:t>
            </a:r>
            <a:r>
              <a:rPr lang="en-US" baseline="30000" dirty="0"/>
              <a:t>th</a:t>
            </a:r>
            <a:r>
              <a:rPr lang="en-US" dirty="0"/>
              <a:t> – Take Order Product will be delivered to the warehouses, sorted by volunteers and pick up times will be scheduled. Take Order payment is due to the Council office November 19</a:t>
            </a:r>
            <a:r>
              <a:rPr lang="en-US" baseline="30000" dirty="0"/>
              <a:t>th</a:t>
            </a:r>
            <a:r>
              <a:rPr lang="en-US" dirty="0"/>
              <a:t>. </a:t>
            </a:r>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13</a:t>
            </a:fld>
            <a:endParaRPr lang="en-US"/>
          </a:p>
        </p:txBody>
      </p:sp>
    </p:spTree>
    <p:extLst>
      <p:ext uri="{BB962C8B-B14F-4D97-AF65-F5344CB8AC3E}">
        <p14:creationId xmlns:p14="http://schemas.microsoft.com/office/powerpoint/2010/main" val="1162914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r>
              <a:rPr lang="en-US" dirty="0"/>
              <a:t>We found that other Councils were promoting how the Fall Product sale can be used to earn advancements. If you have not already done so, introduce this concept to your Scouts to promote the advantages of participating and succeeding in the Fall Product sale.</a:t>
            </a:r>
          </a:p>
        </p:txBody>
      </p:sp>
      <p:sp>
        <p:nvSpPr>
          <p:cNvPr id="4" name="Slide Number Placeholder 3"/>
          <p:cNvSpPr>
            <a:spLocks noGrp="1"/>
          </p:cNvSpPr>
          <p:nvPr>
            <p:ph type="sldNum" sz="quarter" idx="5"/>
          </p:nvPr>
        </p:nvSpPr>
        <p:spPr/>
        <p:txBody>
          <a:bodyPr/>
          <a:lstStyle/>
          <a:p>
            <a:fld id="{9F45F8EB-643A-4837-A7D5-D1ADBA2E2795}" type="slidenum">
              <a:rPr lang="en-US" smtClean="0"/>
              <a:t>14</a:t>
            </a:fld>
            <a:endParaRPr lang="en-US"/>
          </a:p>
        </p:txBody>
      </p:sp>
    </p:spTree>
    <p:extLst>
      <p:ext uri="{BB962C8B-B14F-4D97-AF65-F5344CB8AC3E}">
        <p14:creationId xmlns:p14="http://schemas.microsoft.com/office/powerpoint/2010/main" val="370131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 </a:t>
            </a:r>
          </a:p>
        </p:txBody>
      </p:sp>
      <p:sp>
        <p:nvSpPr>
          <p:cNvPr id="4" name="Slide Number Placeholder 3"/>
          <p:cNvSpPr>
            <a:spLocks noGrp="1"/>
          </p:cNvSpPr>
          <p:nvPr>
            <p:ph type="sldNum" sz="quarter" idx="5"/>
          </p:nvPr>
        </p:nvSpPr>
        <p:spPr/>
        <p:txBody>
          <a:bodyPr/>
          <a:lstStyle/>
          <a:p>
            <a:fld id="{9F45F8EB-643A-4837-A7D5-D1ADBA2E2795}" type="slidenum">
              <a:rPr lang="en-US" smtClean="0"/>
              <a:t>15</a:t>
            </a:fld>
            <a:endParaRPr lang="en-US"/>
          </a:p>
        </p:txBody>
      </p:sp>
    </p:spTree>
    <p:extLst>
      <p:ext uri="{BB962C8B-B14F-4D97-AF65-F5344CB8AC3E}">
        <p14:creationId xmlns:p14="http://schemas.microsoft.com/office/powerpoint/2010/main" val="44920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 </a:t>
            </a:r>
          </a:p>
          <a:p>
            <a:r>
              <a:rPr lang="en-US" dirty="0"/>
              <a:t>As you review the Pecatonica River Popcorn sales flyer, you will see much of the same product that we enjoyed in years past. </a:t>
            </a:r>
          </a:p>
          <a:p>
            <a:r>
              <a:rPr lang="en-US" dirty="0"/>
              <a:t>All popped corn product is packaged in a tub or a tin. The pricing is mostly the same as last years items. </a:t>
            </a:r>
          </a:p>
          <a:p>
            <a:r>
              <a:rPr lang="en-US" dirty="0"/>
              <a:t>Any of the products with a green arrow are available for Show &amp; Sell. To learn what items are available online, refer to your PA Dutch Council 2021 Popcorn and Nut Sale Guidebook.</a:t>
            </a:r>
          </a:p>
          <a:p>
            <a:endParaRPr lang="en-US" dirty="0"/>
          </a:p>
          <a:p>
            <a:r>
              <a:rPr lang="en-US" dirty="0"/>
              <a:t>Tasting Kit Information!!!</a:t>
            </a:r>
          </a:p>
        </p:txBody>
      </p:sp>
      <p:sp>
        <p:nvSpPr>
          <p:cNvPr id="4" name="Slide Number Placeholder 3"/>
          <p:cNvSpPr>
            <a:spLocks noGrp="1"/>
          </p:cNvSpPr>
          <p:nvPr>
            <p:ph type="sldNum" sz="quarter" idx="5"/>
          </p:nvPr>
        </p:nvSpPr>
        <p:spPr/>
        <p:txBody>
          <a:bodyPr/>
          <a:lstStyle/>
          <a:p>
            <a:fld id="{9F45F8EB-643A-4837-A7D5-D1ADBA2E2795}" type="slidenum">
              <a:rPr lang="en-US" smtClean="0"/>
              <a:t>16</a:t>
            </a:fld>
            <a:endParaRPr lang="en-US"/>
          </a:p>
        </p:txBody>
      </p:sp>
    </p:spTree>
    <p:extLst>
      <p:ext uri="{BB962C8B-B14F-4D97-AF65-F5344CB8AC3E}">
        <p14:creationId xmlns:p14="http://schemas.microsoft.com/office/powerpoint/2010/main" val="2184181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p>
          <a:p>
            <a:r>
              <a:rPr lang="en-US" dirty="0"/>
              <a:t>Pecatonica River is offering two new flavors.</a:t>
            </a:r>
          </a:p>
          <a:p>
            <a:endParaRPr lang="en-US" dirty="0"/>
          </a:p>
          <a:p>
            <a:r>
              <a:rPr lang="en-US" dirty="0"/>
              <a:t>Hometown </a:t>
            </a:r>
            <a:r>
              <a:rPr lang="en-US" dirty="0" err="1"/>
              <a:t>Heros</a:t>
            </a:r>
            <a:r>
              <a:rPr lang="en-US" dirty="0"/>
              <a:t> Trio – a sweet and savory combination – Caramel Corn, Cheddar Cheese, and Natural.</a:t>
            </a:r>
          </a:p>
          <a:p>
            <a:endParaRPr lang="en-US" dirty="0"/>
          </a:p>
          <a:p>
            <a:r>
              <a:rPr lang="en-US" dirty="0"/>
              <a:t>Jalapeno Cheese – a feisty treat for those who enjoy a kick of flavor.</a:t>
            </a:r>
          </a:p>
          <a:p>
            <a:endParaRPr lang="en-US" dirty="0"/>
          </a:p>
          <a:p>
            <a:r>
              <a:rPr lang="en-US" dirty="0"/>
              <a:t>The online lineup is featured in the 2021 Fall Product Guidebook. Please familiarize your Scouts and families with the online product available should a customer ask about ordering online.</a:t>
            </a:r>
          </a:p>
        </p:txBody>
      </p:sp>
      <p:sp>
        <p:nvSpPr>
          <p:cNvPr id="4" name="Slide Number Placeholder 3"/>
          <p:cNvSpPr>
            <a:spLocks noGrp="1"/>
          </p:cNvSpPr>
          <p:nvPr>
            <p:ph type="sldNum" sz="quarter" idx="5"/>
          </p:nvPr>
        </p:nvSpPr>
        <p:spPr/>
        <p:txBody>
          <a:bodyPr/>
          <a:lstStyle/>
          <a:p>
            <a:fld id="{9F45F8EB-643A-4837-A7D5-D1ADBA2E2795}" type="slidenum">
              <a:rPr lang="en-US" smtClean="0"/>
              <a:t>17</a:t>
            </a:fld>
            <a:endParaRPr lang="en-US"/>
          </a:p>
        </p:txBody>
      </p:sp>
    </p:spTree>
    <p:extLst>
      <p:ext uri="{BB962C8B-B14F-4D97-AF65-F5344CB8AC3E}">
        <p14:creationId xmlns:p14="http://schemas.microsoft.com/office/powerpoint/2010/main" val="2446302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and Roger </a:t>
            </a:r>
            <a:r>
              <a:rPr lang="en-US" dirty="0" err="1"/>
              <a:t>Sams</a:t>
            </a:r>
            <a:r>
              <a:rPr lang="en-US" dirty="0"/>
              <a:t> – </a:t>
            </a:r>
          </a:p>
          <a:p>
            <a:r>
              <a:rPr lang="en-US" dirty="0"/>
              <a:t>Whitley’s product line has not changed much.</a:t>
            </a:r>
          </a:p>
          <a:p>
            <a:endParaRPr lang="en-US" dirty="0"/>
          </a:p>
          <a:p>
            <a:r>
              <a:rPr lang="en-US" dirty="0"/>
              <a:t>The two most noticeable changes:</a:t>
            </a:r>
          </a:p>
          <a:p>
            <a:pPr marL="228600" indent="-228600">
              <a:buAutoNum type="arabicPeriod"/>
            </a:pPr>
            <a:r>
              <a:rPr lang="en-US" dirty="0"/>
              <a:t>The salted peanuts and the honey roasted peanuts are no longer referred to as Troop nuts.</a:t>
            </a:r>
          </a:p>
          <a:p>
            <a:pPr marL="228600" indent="-228600">
              <a:buAutoNum type="arabicPeriod"/>
            </a:pPr>
            <a:r>
              <a:rPr lang="en-US" dirty="0"/>
              <a:t>The salted peanuts and the honey roasted peanuts are available in two sizes -  a 12 ounce container and a 20 ounce container.</a:t>
            </a:r>
          </a:p>
          <a:p>
            <a:pPr marL="228600" indent="-228600">
              <a:buAutoNum type="arabicPeriod"/>
            </a:pPr>
            <a:endParaRPr lang="en-US" dirty="0"/>
          </a:p>
          <a:p>
            <a:pPr marL="0" indent="0">
              <a:buNone/>
            </a:pPr>
            <a:r>
              <a:rPr lang="en-US" dirty="0"/>
              <a:t>The items marked with a green arrow are available for Show &amp; Sell. To learn what items are available online, refer to your PA Dutch Council 2021 Popcorn and Nut Sale Guidebook.</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18</a:t>
            </a:fld>
            <a:endParaRPr lang="en-US"/>
          </a:p>
        </p:txBody>
      </p:sp>
    </p:spTree>
    <p:extLst>
      <p:ext uri="{BB962C8B-B14F-4D97-AF65-F5344CB8AC3E}">
        <p14:creationId xmlns:p14="http://schemas.microsoft.com/office/powerpoint/2010/main" val="260432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and Roger </a:t>
            </a:r>
            <a:r>
              <a:rPr lang="en-US" dirty="0" err="1"/>
              <a:t>Sams</a:t>
            </a:r>
            <a:r>
              <a:rPr lang="en-US" dirty="0"/>
              <a:t> – </a:t>
            </a:r>
          </a:p>
          <a:p>
            <a:r>
              <a:rPr lang="en-US" dirty="0"/>
              <a:t>Also new for Whitley’s Nuts this year – for those customers who cannot eat nut products, they can make a troop donation. They offer a $ 30.00 donation and a $ 50.00 donation.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online lineup is featured in the 2021 Fall Product Guidebook. Please familiarize your Scouts and families with the online product available should a customer ask about ordering online.</a:t>
            </a:r>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19</a:t>
            </a:fld>
            <a:endParaRPr lang="en-US"/>
          </a:p>
        </p:txBody>
      </p:sp>
    </p:spTree>
    <p:extLst>
      <p:ext uri="{BB962C8B-B14F-4D97-AF65-F5344CB8AC3E}">
        <p14:creationId xmlns:p14="http://schemas.microsoft.com/office/powerpoint/2010/main" val="342571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 </a:t>
            </a:r>
          </a:p>
        </p:txBody>
      </p:sp>
      <p:sp>
        <p:nvSpPr>
          <p:cNvPr id="4" name="Slide Number Placeholder 3"/>
          <p:cNvSpPr>
            <a:spLocks noGrp="1"/>
          </p:cNvSpPr>
          <p:nvPr>
            <p:ph type="sldNum" sz="quarter" idx="5"/>
          </p:nvPr>
        </p:nvSpPr>
        <p:spPr/>
        <p:txBody>
          <a:bodyPr/>
          <a:lstStyle/>
          <a:p>
            <a:fld id="{9F45F8EB-643A-4837-A7D5-D1ADBA2E2795}" type="slidenum">
              <a:rPr lang="en-US" smtClean="0"/>
              <a:t>2</a:t>
            </a:fld>
            <a:endParaRPr lang="en-US"/>
          </a:p>
        </p:txBody>
      </p:sp>
    </p:spTree>
    <p:extLst>
      <p:ext uri="{BB962C8B-B14F-4D97-AF65-F5344CB8AC3E}">
        <p14:creationId xmlns:p14="http://schemas.microsoft.com/office/powerpoint/2010/main" val="739018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 </a:t>
            </a:r>
          </a:p>
        </p:txBody>
      </p:sp>
      <p:sp>
        <p:nvSpPr>
          <p:cNvPr id="4" name="Slide Number Placeholder 3"/>
          <p:cNvSpPr>
            <a:spLocks noGrp="1"/>
          </p:cNvSpPr>
          <p:nvPr>
            <p:ph type="sldNum" sz="quarter" idx="5"/>
          </p:nvPr>
        </p:nvSpPr>
        <p:spPr/>
        <p:txBody>
          <a:bodyPr/>
          <a:lstStyle/>
          <a:p>
            <a:fld id="{9F45F8EB-643A-4837-A7D5-D1ADBA2E2795}" type="slidenum">
              <a:rPr lang="en-US" smtClean="0"/>
              <a:t>20</a:t>
            </a:fld>
            <a:endParaRPr lang="en-US"/>
          </a:p>
        </p:txBody>
      </p:sp>
    </p:spTree>
    <p:extLst>
      <p:ext uri="{BB962C8B-B14F-4D97-AF65-F5344CB8AC3E}">
        <p14:creationId xmlns:p14="http://schemas.microsoft.com/office/powerpoint/2010/main" val="366290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Units have multiple methods to sell popcorn and nuts.	</a:t>
            </a:r>
          </a:p>
          <a:p>
            <a:r>
              <a:rPr lang="en-US" dirty="0"/>
              <a:t>			</a:t>
            </a:r>
          </a:p>
          <a:p>
            <a:r>
              <a:rPr lang="en-US" dirty="0"/>
              <a:t>Show &amp; Sell – Standard storefront Show &amp; Sell, Wagon </a:t>
            </a:r>
            <a:r>
              <a:rPr lang="en-US" dirty="0" err="1"/>
              <a:t>Draggin</a:t>
            </a:r>
            <a:r>
              <a:rPr lang="en-US" dirty="0"/>
              <a:t>’, Drive Through Sales. Your Show &amp; Sell allotment is 80% of either your 2019 or 2020 sale – whichever was better. </a:t>
            </a:r>
          </a:p>
          <a:p>
            <a:r>
              <a:rPr lang="en-US" dirty="0"/>
              <a:t>If your dollar figure is low, you will have three opportunities to order more popcorn and nuts. More information about this will be coming later in the presentation.</a:t>
            </a:r>
          </a:p>
          <a:p>
            <a:endParaRPr lang="en-US" dirty="0"/>
          </a:p>
          <a:p>
            <a:r>
              <a:rPr lang="en-US" dirty="0"/>
              <a:t>Take Order</a:t>
            </a:r>
          </a:p>
          <a:p>
            <a:endParaRPr lang="en-US" dirty="0"/>
          </a:p>
          <a:p>
            <a:r>
              <a:rPr lang="en-US" dirty="0"/>
              <a:t>Online sales</a:t>
            </a:r>
          </a:p>
          <a:p>
            <a:endParaRPr lang="en-US" dirty="0"/>
          </a:p>
          <a:p>
            <a:r>
              <a:rPr lang="en-US" dirty="0"/>
              <a:t>Promote Super Saturday within your unit to boost your unit’s sales. On the calendar, we have designated September 18</a:t>
            </a:r>
            <a:r>
              <a:rPr lang="en-US" baseline="30000" dirty="0"/>
              <a:t>th</a:t>
            </a:r>
            <a:r>
              <a:rPr lang="en-US" dirty="0"/>
              <a:t> as Super Saturday, but if this date does not work for your unit, pick another date.</a:t>
            </a:r>
          </a:p>
          <a:p>
            <a:r>
              <a:rPr lang="en-US" dirty="0"/>
              <a:t>You could also expand Super Saturday to a one week time frame. Whatever works best for your unit.</a:t>
            </a:r>
          </a:p>
        </p:txBody>
      </p:sp>
      <p:sp>
        <p:nvSpPr>
          <p:cNvPr id="4" name="Slide Number Placeholder 3"/>
          <p:cNvSpPr>
            <a:spLocks noGrp="1"/>
          </p:cNvSpPr>
          <p:nvPr>
            <p:ph type="sldNum" sz="quarter" idx="5"/>
          </p:nvPr>
        </p:nvSpPr>
        <p:spPr/>
        <p:txBody>
          <a:bodyPr/>
          <a:lstStyle/>
          <a:p>
            <a:fld id="{9F45F8EB-643A-4837-A7D5-D1ADBA2E2795}" type="slidenum">
              <a:rPr lang="en-US" smtClean="0"/>
              <a:t>21</a:t>
            </a:fld>
            <a:endParaRPr lang="en-US"/>
          </a:p>
        </p:txBody>
      </p:sp>
    </p:spTree>
    <p:extLst>
      <p:ext uri="{BB962C8B-B14F-4D97-AF65-F5344CB8AC3E}">
        <p14:creationId xmlns:p14="http://schemas.microsoft.com/office/powerpoint/2010/main" val="389364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Pecatonica River Popcorn and Whitley’s Nuts are providing you with several marketing tools to assist with “advertising” your sale.</a:t>
            </a:r>
          </a:p>
          <a:p>
            <a:endParaRPr lang="en-US" dirty="0"/>
          </a:p>
          <a:p>
            <a:r>
              <a:rPr lang="en-US" dirty="0"/>
              <a:t>Pecatonica River has provided printed door hangers, and table tents. They also are giving each unit a Super Saturday Prize and a tasting kit of items on the take order form.</a:t>
            </a:r>
          </a:p>
          <a:p>
            <a:r>
              <a:rPr lang="en-US" dirty="0"/>
              <a:t>Whitley’s Nuts had also supplied each unit with door hangers.</a:t>
            </a:r>
          </a:p>
          <a:p>
            <a:endParaRPr lang="en-US" dirty="0"/>
          </a:p>
          <a:p>
            <a:r>
              <a:rPr lang="en-US" dirty="0"/>
              <a:t>Your unit can make a choice of utilizing a credit card payment system and/or what system you will use. Pecatonica River will cover the processing fee for the first $ 1,000.00 in popcorn sales, but you must register as a new user at squareup.com/</a:t>
            </a:r>
            <a:r>
              <a:rPr lang="en-US" dirty="0" err="1"/>
              <a:t>i</a:t>
            </a:r>
            <a:r>
              <a:rPr lang="en-US" dirty="0"/>
              <a:t>/prpopcorn1 to take advantage of this offer. Please note that you are not required to use the Square tool. If you already use Venmo or PayPal or another merchant, feel free to continue to use that merchant.</a:t>
            </a:r>
          </a:p>
          <a:p>
            <a:endParaRPr lang="en-US" dirty="0"/>
          </a:p>
          <a:p>
            <a:r>
              <a:rPr lang="en-US" dirty="0"/>
              <a:t>Also, the PA Dutch Council does not endorse, support or promote the use of any specific credit card payment system.</a:t>
            </a:r>
          </a:p>
        </p:txBody>
      </p:sp>
      <p:sp>
        <p:nvSpPr>
          <p:cNvPr id="4" name="Slide Number Placeholder 3"/>
          <p:cNvSpPr>
            <a:spLocks noGrp="1"/>
          </p:cNvSpPr>
          <p:nvPr>
            <p:ph type="sldNum" sz="quarter" idx="5"/>
          </p:nvPr>
        </p:nvSpPr>
        <p:spPr/>
        <p:txBody>
          <a:bodyPr/>
          <a:lstStyle/>
          <a:p>
            <a:fld id="{9F45F8EB-643A-4837-A7D5-D1ADBA2E2795}" type="slidenum">
              <a:rPr lang="en-US" smtClean="0"/>
              <a:t>22</a:t>
            </a:fld>
            <a:endParaRPr lang="en-US"/>
          </a:p>
        </p:txBody>
      </p:sp>
    </p:spTree>
    <p:extLst>
      <p:ext uri="{BB962C8B-B14F-4D97-AF65-F5344CB8AC3E}">
        <p14:creationId xmlns:p14="http://schemas.microsoft.com/office/powerpoint/2010/main" val="2668973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Now that we have gone over some basics, lets find out what you have in your tote.</a:t>
            </a:r>
          </a:p>
          <a:p>
            <a:endParaRPr lang="en-US" dirty="0"/>
          </a:p>
          <a:p>
            <a:r>
              <a:rPr lang="en-US" dirty="0"/>
              <a:t>PA Dutch Council 2021 Popcorn and Nut Sale Guidebook – filled with a lot of critical information.</a:t>
            </a:r>
          </a:p>
          <a:p>
            <a:endParaRPr lang="en-US" dirty="0"/>
          </a:p>
          <a:p>
            <a:r>
              <a:rPr lang="en-US" dirty="0"/>
              <a:t>Pecatonica River Take Order flyers – Pecatonica River mailed Take Order flyers to Scouts who were listed on your unit recharter.</a:t>
            </a:r>
          </a:p>
        </p:txBody>
      </p:sp>
      <p:sp>
        <p:nvSpPr>
          <p:cNvPr id="4" name="Slide Number Placeholder 3"/>
          <p:cNvSpPr>
            <a:spLocks noGrp="1"/>
          </p:cNvSpPr>
          <p:nvPr>
            <p:ph type="sldNum" sz="quarter" idx="5"/>
          </p:nvPr>
        </p:nvSpPr>
        <p:spPr/>
        <p:txBody>
          <a:bodyPr/>
          <a:lstStyle/>
          <a:p>
            <a:fld id="{9F45F8EB-643A-4837-A7D5-D1ADBA2E2795}" type="slidenum">
              <a:rPr lang="en-US" smtClean="0"/>
              <a:t>23</a:t>
            </a:fld>
            <a:endParaRPr lang="en-US"/>
          </a:p>
        </p:txBody>
      </p:sp>
    </p:spTree>
    <p:extLst>
      <p:ext uri="{BB962C8B-B14F-4D97-AF65-F5344CB8AC3E}">
        <p14:creationId xmlns:p14="http://schemas.microsoft.com/office/powerpoint/2010/main" val="285189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 </a:t>
            </a:r>
          </a:p>
          <a:p>
            <a:r>
              <a:rPr lang="en-US" dirty="0"/>
              <a:t>Whitley’s Nut Take Order forms. – Each of your Scouts will need one of these forms. They were not included in the mailing.</a:t>
            </a:r>
          </a:p>
          <a:p>
            <a:endParaRPr lang="en-US" dirty="0"/>
          </a:p>
          <a:p>
            <a:r>
              <a:rPr lang="en-US" dirty="0"/>
              <a:t>Keller Marketing Prize Incentive Sheet – Incentive prizes will be order through the Pecatonica River Popcorn System. If you search the internet, you will find a user system for Keller Marketing – do not use this stand alone system – all prize orders must be place through Pecatonica River.</a:t>
            </a:r>
          </a:p>
        </p:txBody>
      </p:sp>
      <p:sp>
        <p:nvSpPr>
          <p:cNvPr id="4" name="Slide Number Placeholder 3"/>
          <p:cNvSpPr>
            <a:spLocks noGrp="1"/>
          </p:cNvSpPr>
          <p:nvPr>
            <p:ph type="sldNum" sz="quarter" idx="5"/>
          </p:nvPr>
        </p:nvSpPr>
        <p:spPr/>
        <p:txBody>
          <a:bodyPr/>
          <a:lstStyle/>
          <a:p>
            <a:fld id="{9F45F8EB-643A-4837-A7D5-D1ADBA2E2795}" type="slidenum">
              <a:rPr lang="en-US" smtClean="0"/>
              <a:t>24</a:t>
            </a:fld>
            <a:endParaRPr lang="en-US"/>
          </a:p>
        </p:txBody>
      </p:sp>
    </p:spTree>
    <p:extLst>
      <p:ext uri="{BB962C8B-B14F-4D97-AF65-F5344CB8AC3E}">
        <p14:creationId xmlns:p14="http://schemas.microsoft.com/office/powerpoint/2010/main" val="1040321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 </a:t>
            </a:r>
          </a:p>
          <a:p>
            <a:r>
              <a:rPr lang="en-US" dirty="0"/>
              <a:t>Popcorn Tasting Kit – filled with each flavor of your Pecatonica River order form. Share with your unit or use at Show &amp; Sell booths to give customers a taste.</a:t>
            </a:r>
          </a:p>
          <a:p>
            <a:endParaRPr lang="en-US" dirty="0"/>
          </a:p>
          <a:p>
            <a:r>
              <a:rPr lang="en-US" dirty="0"/>
              <a:t>Super Saturday Prize – Pecatonica Rive supplied each unit with a Super Saturday prize. Most Scouts will want this prize.</a:t>
            </a:r>
          </a:p>
        </p:txBody>
      </p:sp>
      <p:sp>
        <p:nvSpPr>
          <p:cNvPr id="4" name="Slide Number Placeholder 3"/>
          <p:cNvSpPr>
            <a:spLocks noGrp="1"/>
          </p:cNvSpPr>
          <p:nvPr>
            <p:ph type="sldNum" sz="quarter" idx="5"/>
          </p:nvPr>
        </p:nvSpPr>
        <p:spPr/>
        <p:txBody>
          <a:bodyPr/>
          <a:lstStyle/>
          <a:p>
            <a:fld id="{9F45F8EB-643A-4837-A7D5-D1ADBA2E2795}" type="slidenum">
              <a:rPr lang="en-US" smtClean="0"/>
              <a:t>25</a:t>
            </a:fld>
            <a:endParaRPr lang="en-US"/>
          </a:p>
        </p:txBody>
      </p:sp>
    </p:spTree>
    <p:extLst>
      <p:ext uri="{BB962C8B-B14F-4D97-AF65-F5344CB8AC3E}">
        <p14:creationId xmlns:p14="http://schemas.microsoft.com/office/powerpoint/2010/main" val="3661633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 </a:t>
            </a:r>
          </a:p>
          <a:p>
            <a:r>
              <a:rPr lang="en-US" dirty="0"/>
              <a:t>Table Tents – They are referred to as the “Silent Seller”. Set this on a desk or a counter, etc. to attract sales without asking.</a:t>
            </a:r>
          </a:p>
          <a:p>
            <a:endParaRPr lang="en-US" dirty="0"/>
          </a:p>
          <a:p>
            <a:r>
              <a:rPr lang="en-US" dirty="0"/>
              <a:t>Door Hangers – Both Pecatonica River and Whitley’s Nuts have provided printed door hangers for your Scouts to use. Please feel free to print copies to increase your number of door hangers.</a:t>
            </a:r>
          </a:p>
          <a:p>
            <a:endParaRPr lang="en-US" dirty="0"/>
          </a:p>
          <a:p>
            <a:r>
              <a:rPr lang="en-US" dirty="0"/>
              <a:t>Any questions about any of the items in your Kernel Tool Kit?</a:t>
            </a:r>
          </a:p>
        </p:txBody>
      </p:sp>
      <p:sp>
        <p:nvSpPr>
          <p:cNvPr id="4" name="Slide Number Placeholder 3"/>
          <p:cNvSpPr>
            <a:spLocks noGrp="1"/>
          </p:cNvSpPr>
          <p:nvPr>
            <p:ph type="sldNum" sz="quarter" idx="5"/>
          </p:nvPr>
        </p:nvSpPr>
        <p:spPr/>
        <p:txBody>
          <a:bodyPr/>
          <a:lstStyle/>
          <a:p>
            <a:fld id="{9F45F8EB-643A-4837-A7D5-D1ADBA2E2795}" type="slidenum">
              <a:rPr lang="en-US" smtClean="0"/>
              <a:t>26</a:t>
            </a:fld>
            <a:endParaRPr lang="en-US"/>
          </a:p>
        </p:txBody>
      </p:sp>
    </p:spTree>
    <p:extLst>
      <p:ext uri="{BB962C8B-B14F-4D97-AF65-F5344CB8AC3E}">
        <p14:creationId xmlns:p14="http://schemas.microsoft.com/office/powerpoint/2010/main" val="63290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 Video</a:t>
            </a:r>
          </a:p>
        </p:txBody>
      </p:sp>
      <p:sp>
        <p:nvSpPr>
          <p:cNvPr id="4" name="Slide Number Placeholder 3"/>
          <p:cNvSpPr>
            <a:spLocks noGrp="1"/>
          </p:cNvSpPr>
          <p:nvPr>
            <p:ph type="sldNum" sz="quarter" idx="5"/>
          </p:nvPr>
        </p:nvSpPr>
        <p:spPr/>
        <p:txBody>
          <a:bodyPr/>
          <a:lstStyle/>
          <a:p>
            <a:fld id="{9F45F8EB-643A-4837-A7D5-D1ADBA2E2795}" type="slidenum">
              <a:rPr lang="en-US" smtClean="0"/>
              <a:t>27</a:t>
            </a:fld>
            <a:endParaRPr lang="en-US"/>
          </a:p>
        </p:txBody>
      </p:sp>
    </p:spTree>
    <p:extLst>
      <p:ext uri="{BB962C8B-B14F-4D97-AF65-F5344CB8AC3E}">
        <p14:creationId xmlns:p14="http://schemas.microsoft.com/office/powerpoint/2010/main" val="4191056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 </a:t>
            </a:r>
          </a:p>
          <a:p>
            <a:r>
              <a:rPr lang="en-US" dirty="0"/>
              <a:t>Communication, communication, communication. We can’t stress enough how important communication is to the success of your sale.</a:t>
            </a:r>
          </a:p>
          <a:p>
            <a:endParaRPr lang="en-US" dirty="0"/>
          </a:p>
          <a:p>
            <a:r>
              <a:rPr lang="en-US" dirty="0"/>
              <a:t>Key to a Successful Sale - The more information you send out to your families, the better prepared they will be. Keep in touch with your unit families and leaders. Give them updated information and reminders. Ask the Scouts how their sales are progressing. Show an interest in their performance. Recognize successes. A little praise can rejuvenate your Scout’s attitude. Stay positive!!</a:t>
            </a:r>
          </a:p>
          <a:p>
            <a:endParaRPr lang="en-US" dirty="0"/>
          </a:p>
          <a:p>
            <a:r>
              <a:rPr lang="en-US" dirty="0"/>
              <a:t>Publish Your Sales Dates – distribute a calendar to your families in multiple formats. Poster in the meeting place – Oral announcements – Paper handout – Emails – Website – other Social media. Put your sale date information in the hands of your Charter Organization. Don’t forget to include important dates on the Take Order flyers. </a:t>
            </a:r>
          </a:p>
          <a:p>
            <a:endParaRPr lang="en-US" dirty="0"/>
          </a:p>
          <a:p>
            <a:r>
              <a:rPr lang="en-US" dirty="0"/>
              <a:t>Have a unit kickoff – This can set the whole tone of the sale. Employ volunteer help to help with the kickoff. Make it fun. Make it informative. For some fun kickoff ideas, check out the links on the Fall Product Sale page on the Council website.</a:t>
            </a:r>
          </a:p>
          <a:p>
            <a:endParaRPr lang="en-US" dirty="0"/>
          </a:p>
          <a:p>
            <a:r>
              <a:rPr lang="en-US" dirty="0"/>
              <a:t>Wrap it all up with a fantastic celebration! Reward the Scouts and the families for their hard work and their support.</a:t>
            </a:r>
          </a:p>
        </p:txBody>
      </p:sp>
      <p:sp>
        <p:nvSpPr>
          <p:cNvPr id="4" name="Slide Number Placeholder 3"/>
          <p:cNvSpPr>
            <a:spLocks noGrp="1"/>
          </p:cNvSpPr>
          <p:nvPr>
            <p:ph type="sldNum" sz="quarter" idx="5"/>
          </p:nvPr>
        </p:nvSpPr>
        <p:spPr/>
        <p:txBody>
          <a:bodyPr/>
          <a:lstStyle/>
          <a:p>
            <a:fld id="{9F45F8EB-643A-4837-A7D5-D1ADBA2E2795}" type="slidenum">
              <a:rPr lang="en-US" smtClean="0"/>
              <a:t>28</a:t>
            </a:fld>
            <a:endParaRPr lang="en-US"/>
          </a:p>
        </p:txBody>
      </p:sp>
    </p:spTree>
    <p:extLst>
      <p:ext uri="{BB962C8B-B14F-4D97-AF65-F5344CB8AC3E}">
        <p14:creationId xmlns:p14="http://schemas.microsoft.com/office/powerpoint/2010/main" val="830396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a:t>
            </a:r>
          </a:p>
        </p:txBody>
      </p:sp>
      <p:sp>
        <p:nvSpPr>
          <p:cNvPr id="4" name="Slide Number Placeholder 3"/>
          <p:cNvSpPr>
            <a:spLocks noGrp="1"/>
          </p:cNvSpPr>
          <p:nvPr>
            <p:ph type="sldNum" sz="quarter" idx="5"/>
          </p:nvPr>
        </p:nvSpPr>
        <p:spPr/>
        <p:txBody>
          <a:bodyPr/>
          <a:lstStyle/>
          <a:p>
            <a:fld id="{9F45F8EB-643A-4837-A7D5-D1ADBA2E2795}" type="slidenum">
              <a:rPr lang="en-US" smtClean="0"/>
              <a:t>29</a:t>
            </a:fld>
            <a:endParaRPr lang="en-US"/>
          </a:p>
        </p:txBody>
      </p:sp>
    </p:spTree>
    <p:extLst>
      <p:ext uri="{BB962C8B-B14F-4D97-AF65-F5344CB8AC3E}">
        <p14:creationId xmlns:p14="http://schemas.microsoft.com/office/powerpoint/2010/main" val="393855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3367" y="3300412"/>
            <a:ext cx="8857753" cy="2700338"/>
          </a:xfrm>
        </p:spPr>
        <p:txBody>
          <a:bodyPr/>
          <a:lstStyle/>
          <a:p>
            <a:r>
              <a:rPr lang="en-US" b="0" i="0" dirty="0">
                <a:solidFill>
                  <a:srgbClr val="004280"/>
                </a:solidFill>
                <a:effectLst/>
                <a:latin typeface="Arial" panose="020B0604020202020204" pitchFamily="34" charset="0"/>
              </a:rPr>
              <a:t>Joe – </a:t>
            </a:r>
          </a:p>
          <a:p>
            <a:r>
              <a:rPr lang="en-US" b="0" i="0" dirty="0">
                <a:solidFill>
                  <a:srgbClr val="004280"/>
                </a:solidFill>
                <a:effectLst/>
                <a:latin typeface="Arial" panose="020B0604020202020204" pitchFamily="34" charset="0"/>
              </a:rPr>
              <a:t>In 1983, Rural Route 1 Popcorn was approached by the U.S. Grant District Boy Scouts of America to produce pails of popcorn to be used as a fundraiser.  Pecatonica River Popcorn was established as an exclusive brand solely for Scouting use.  </a:t>
            </a:r>
          </a:p>
          <a:p>
            <a:r>
              <a:rPr lang="en-US" b="0" i="0" dirty="0">
                <a:solidFill>
                  <a:srgbClr val="004280"/>
                </a:solidFill>
                <a:effectLst/>
                <a:latin typeface="Arial" panose="020B0604020202020204" pitchFamily="34" charset="0"/>
              </a:rPr>
              <a:t>Pecatonica River’s niche has been to provide an individualized program for each Council, capitalizing on their strengths and assets.  </a:t>
            </a:r>
          </a:p>
          <a:p>
            <a:r>
              <a:rPr lang="en-US" b="0" i="0" dirty="0">
                <a:solidFill>
                  <a:srgbClr val="004280"/>
                </a:solidFill>
                <a:effectLst/>
                <a:latin typeface="Arial" panose="020B0604020202020204" pitchFamily="34" charset="0"/>
              </a:rPr>
              <a:t>Everything from specific container designs, to unique products and specialized forms create a program unique to each Council.</a:t>
            </a:r>
          </a:p>
          <a:p>
            <a:endParaRPr lang="en-US" b="0" i="0" dirty="0">
              <a:solidFill>
                <a:srgbClr val="004280"/>
              </a:solidFill>
              <a:effectLst/>
              <a:latin typeface="Arial" panose="020B0604020202020204" pitchFamily="34" charset="0"/>
            </a:endParaRPr>
          </a:p>
          <a:p>
            <a:r>
              <a:rPr lang="en-US" b="0" i="0" dirty="0">
                <a:solidFill>
                  <a:srgbClr val="202124"/>
                </a:solidFill>
                <a:effectLst/>
                <a:latin typeface="Roboto" panose="02000000000000000000" pitchFamily="2" charset="0"/>
              </a:rPr>
              <a:t>In 1986, with one small batch roaster and 3 employees cooking peanuts, Marion Smith and his son Craig opened the doors to Whitley's Peanut Factory, which still stands as a retail store off Route 17 in Gloucester, VA.</a:t>
            </a:r>
          </a:p>
          <a:p>
            <a:r>
              <a:rPr lang="en-US" b="0" i="0" dirty="0">
                <a:solidFill>
                  <a:srgbClr val="60533A"/>
                </a:solidFill>
                <a:effectLst/>
                <a:latin typeface="BrandonTextWeb-Medium"/>
              </a:rPr>
              <a:t>Thirty-three years and millions of peanuts later, Whitley's Peanut Factory has become a local staple for "Home-Cooked" Virginia peanuts and peanut confections. </a:t>
            </a:r>
          </a:p>
          <a:p>
            <a:r>
              <a:rPr lang="en-US" b="0" i="0" dirty="0">
                <a:solidFill>
                  <a:srgbClr val="60533A"/>
                </a:solidFill>
                <a:effectLst/>
                <a:latin typeface="BrandonTextWeb-Medium"/>
              </a:rPr>
              <a:t>Their products are handmade. Yes, they cook their peanuts by hand and hand dip all of their peanut clusters one at a time with care and attention.</a:t>
            </a:r>
          </a:p>
          <a:p>
            <a:endParaRPr lang="en-US" b="0" i="0" dirty="0">
              <a:solidFill>
                <a:srgbClr val="60533A"/>
              </a:solidFill>
              <a:effectLst/>
              <a:latin typeface="BrandonTextWeb-Medium"/>
            </a:endParaRPr>
          </a:p>
          <a:p>
            <a:pPr marL="0" marR="0" algn="just">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Brad </a:t>
            </a:r>
            <a:r>
              <a:rPr lang="en-US" dirty="0" err="1">
                <a:effectLst/>
                <a:latin typeface="Calibri" panose="020F0502020204030204" pitchFamily="34" charset="0"/>
                <a:ea typeface="Calibri" panose="020F0502020204030204" pitchFamily="34" charset="0"/>
                <a:cs typeface="Times New Roman" panose="02020603050405020304" pitchFamily="18" charset="0"/>
              </a:rPr>
              <a:t>Siefke</a:t>
            </a:r>
            <a:r>
              <a:rPr lang="en-US" dirty="0">
                <a:effectLst/>
                <a:latin typeface="Calibri" panose="020F0502020204030204" pitchFamily="34" charset="0"/>
                <a:ea typeface="Calibri" panose="020F0502020204030204" pitchFamily="34" charset="0"/>
                <a:cs typeface="Times New Roman" panose="02020603050405020304" pitchFamily="18" charset="0"/>
              </a:rPr>
              <a:t> of Keller Marketing, has been with Keller Marketing 27 years – involved with the Scouting Division with the prize program.</a:t>
            </a:r>
          </a:p>
          <a:p>
            <a:pPr marL="0" marR="0" algn="just">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Keller has it’s own warehouse and it’s own pick and pack staff.</a:t>
            </a:r>
          </a:p>
          <a:p>
            <a:pPr marL="0" marR="0" algn="just">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Brad has worked with Pecatonica River for 20 years. They have a good working relationship.</a:t>
            </a:r>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3</a:t>
            </a:fld>
            <a:endParaRPr lang="en-US"/>
          </a:p>
        </p:txBody>
      </p:sp>
    </p:spTree>
    <p:extLst>
      <p:ext uri="{BB962C8B-B14F-4D97-AF65-F5344CB8AC3E}">
        <p14:creationId xmlns:p14="http://schemas.microsoft.com/office/powerpoint/2010/main" val="3102124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 </a:t>
            </a:r>
          </a:p>
          <a:p>
            <a:r>
              <a:rPr lang="en-US" dirty="0"/>
              <a:t>Incentive Prize Options and Commissions</a:t>
            </a:r>
          </a:p>
          <a:p>
            <a:endParaRPr lang="en-US" dirty="0"/>
          </a:p>
          <a:p>
            <a:r>
              <a:rPr lang="en-US" dirty="0"/>
              <a:t>Utilizing the Keller Marketing incentive prize system. 14 levels of prizes, pins for Military sales, Top Sales recognition and Online Sales, Winner’s Circle Level for the ambitious Scouts who sell more than $2,500.00 in POPCORN. The incentive prize levels are determined by a combination of popcorn and nut sales – Show &amp; Sell + Take Order + Online Sales. Winner’s Circle Prizes are restricted to POPCORN sales – Show &amp; Sell – Take Order – Online Sales.</a:t>
            </a:r>
          </a:p>
          <a:p>
            <a:r>
              <a:rPr lang="en-US" dirty="0"/>
              <a:t>With the incentive prize option, the unit receives 31% Commission on popcorn and nuts sales.</a:t>
            </a:r>
          </a:p>
          <a:p>
            <a:endParaRPr lang="en-US" dirty="0"/>
          </a:p>
          <a:p>
            <a:r>
              <a:rPr lang="en-US" dirty="0"/>
              <a:t>Choosing the no prize option. The unit receives 34% commission on popcorn and nut sales. The unit may choose to use the extra commission to develop a unit-based incentive program. Keep in mind that Scouts whose POPCORN sales exceed $2,500.00 are part of the Winner’s Circle and can choose a prize for each increment of $2,500.00 in POPCORN sales.</a:t>
            </a:r>
          </a:p>
          <a:p>
            <a:endParaRPr lang="en-US" dirty="0"/>
          </a:p>
          <a:p>
            <a:r>
              <a:rPr lang="en-US" dirty="0"/>
              <a:t>The 31% vs 34% commission structure is based on Show &amp; Sell and Take Order sales. Any online sales produce a 30% commission. Online sales commission is not deducted from the product payments to the Council. Commissions from online sales will be awarded to the unit via check after the online sales have ceased and been calculated.</a:t>
            </a:r>
          </a:p>
        </p:txBody>
      </p:sp>
      <p:sp>
        <p:nvSpPr>
          <p:cNvPr id="4" name="Slide Number Placeholder 3"/>
          <p:cNvSpPr>
            <a:spLocks noGrp="1"/>
          </p:cNvSpPr>
          <p:nvPr>
            <p:ph type="sldNum" sz="quarter" idx="5"/>
          </p:nvPr>
        </p:nvSpPr>
        <p:spPr/>
        <p:txBody>
          <a:bodyPr/>
          <a:lstStyle/>
          <a:p>
            <a:fld id="{9F45F8EB-643A-4837-A7D5-D1ADBA2E2795}" type="slidenum">
              <a:rPr lang="en-US" smtClean="0"/>
              <a:t>30</a:t>
            </a:fld>
            <a:endParaRPr lang="en-US"/>
          </a:p>
        </p:txBody>
      </p:sp>
    </p:spTree>
    <p:extLst>
      <p:ext uri="{BB962C8B-B14F-4D97-AF65-F5344CB8AC3E}">
        <p14:creationId xmlns:p14="http://schemas.microsoft.com/office/powerpoint/2010/main" val="1944798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April – </a:t>
            </a:r>
          </a:p>
          <a:p>
            <a:r>
              <a:rPr lang="en-US" i="1" dirty="0"/>
              <a:t>Maybe highlight some of the prizes available.</a:t>
            </a:r>
          </a:p>
          <a:p>
            <a:endParaRPr lang="en-US" dirty="0"/>
          </a:p>
          <a:p>
            <a:r>
              <a:rPr lang="en-US" dirty="0"/>
              <a:t>The Incentive Prize Option is typically attractive to Packs, but Troops may take advantage of this option as well. Again, remember that the incentive prize level is based on total sales of popcorn and nuts from all methods of sales.</a:t>
            </a:r>
          </a:p>
          <a:p>
            <a:r>
              <a:rPr lang="en-US" dirty="0"/>
              <a:t>Also make a note that these prizes must be ordered through the Pecatonica River Popcorn system.</a:t>
            </a:r>
          </a:p>
          <a:p>
            <a:endParaRPr lang="en-US" dirty="0"/>
          </a:p>
          <a:p>
            <a:r>
              <a:rPr lang="en-US" dirty="0"/>
              <a:t>If your unit has chosen to use the incentive prize option, be sure to communicate this to the Scouts and families. Remind them that the prize order is due with the Take Order flyer.</a:t>
            </a:r>
          </a:p>
        </p:txBody>
      </p:sp>
      <p:sp>
        <p:nvSpPr>
          <p:cNvPr id="4" name="Slide Number Placeholder 3"/>
          <p:cNvSpPr>
            <a:spLocks noGrp="1"/>
          </p:cNvSpPr>
          <p:nvPr>
            <p:ph type="sldNum" sz="quarter" idx="5"/>
          </p:nvPr>
        </p:nvSpPr>
        <p:spPr/>
        <p:txBody>
          <a:bodyPr/>
          <a:lstStyle/>
          <a:p>
            <a:fld id="{9F45F8EB-643A-4837-A7D5-D1ADBA2E2795}" type="slidenum">
              <a:rPr lang="en-US" smtClean="0"/>
              <a:t>31</a:t>
            </a:fld>
            <a:endParaRPr lang="en-US"/>
          </a:p>
        </p:txBody>
      </p:sp>
    </p:spTree>
    <p:extLst>
      <p:ext uri="{BB962C8B-B14F-4D97-AF65-F5344CB8AC3E}">
        <p14:creationId xmlns:p14="http://schemas.microsoft.com/office/powerpoint/2010/main" val="2852817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April – </a:t>
            </a:r>
          </a:p>
          <a:p>
            <a:r>
              <a:rPr lang="en-US" i="1" dirty="0"/>
              <a:t>Point out the prizes available in the Winner’s Circle.</a:t>
            </a:r>
          </a:p>
          <a:p>
            <a:endParaRPr lang="en-US" i="1" dirty="0"/>
          </a:p>
          <a:p>
            <a:r>
              <a:rPr lang="en-US" i="0" dirty="0"/>
              <a:t>Winner’s Circle prizes are available to any Scout who sells more than $2,500.00 in POPCORN. Ordering Winner’s Circle Prizes is done through the Pecatonica River Popcorn system and support documentation must be submitted with the order. When completing the Winner’s Circle order information, the Zip Code, Pick Up name and Pick Up email should be either the Unit Representative or the parent/guardian of the qualifying Scout(s). Should the Scout choose the Amazon Gift Card or the Best Buy Gift Card, enter the ZIP Code, Pick Up name and Pick Up email of the Scout’s parent/guardian since the cards will be distributed via email. </a:t>
            </a:r>
          </a:p>
        </p:txBody>
      </p:sp>
      <p:sp>
        <p:nvSpPr>
          <p:cNvPr id="4" name="Slide Number Placeholder 3"/>
          <p:cNvSpPr>
            <a:spLocks noGrp="1"/>
          </p:cNvSpPr>
          <p:nvPr>
            <p:ph type="sldNum" sz="quarter" idx="5"/>
          </p:nvPr>
        </p:nvSpPr>
        <p:spPr/>
        <p:txBody>
          <a:bodyPr/>
          <a:lstStyle/>
          <a:p>
            <a:fld id="{9F45F8EB-643A-4837-A7D5-D1ADBA2E2795}" type="slidenum">
              <a:rPr lang="en-US" smtClean="0"/>
              <a:t>32</a:t>
            </a:fld>
            <a:endParaRPr lang="en-US"/>
          </a:p>
        </p:txBody>
      </p:sp>
    </p:spTree>
    <p:extLst>
      <p:ext uri="{BB962C8B-B14F-4D97-AF65-F5344CB8AC3E}">
        <p14:creationId xmlns:p14="http://schemas.microsoft.com/office/powerpoint/2010/main" val="3646850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 </a:t>
            </a:r>
          </a:p>
          <a:p>
            <a:r>
              <a:rPr lang="en-US" dirty="0"/>
              <a:t>Five Keys to a Successful Sale</a:t>
            </a:r>
          </a:p>
          <a:p>
            <a:endParaRPr lang="en-US" dirty="0"/>
          </a:p>
          <a:p>
            <a:r>
              <a:rPr lang="en-US" dirty="0"/>
              <a:t>All of this information has been discussed before, but our goal is for your unit to have the best sale ever!</a:t>
            </a:r>
          </a:p>
          <a:p>
            <a:endParaRPr lang="en-US" dirty="0"/>
          </a:p>
          <a:p>
            <a:r>
              <a:rPr lang="en-US" dirty="0"/>
              <a:t>Sales Goal – Sales goals are important. When achieved they teach responsibility and accountability.</a:t>
            </a:r>
          </a:p>
          <a:p>
            <a:endParaRPr lang="en-US" dirty="0"/>
          </a:p>
          <a:p>
            <a:r>
              <a:rPr lang="en-US" dirty="0"/>
              <a:t>Unit Kickoff – Set the mood of your sale. Be enthusiastic, positive, fun, and available for questions. Don’t forget to obtain volunteer help. </a:t>
            </a:r>
          </a:p>
          <a:p>
            <a:endParaRPr lang="en-US" dirty="0"/>
          </a:p>
          <a:p>
            <a:r>
              <a:rPr lang="en-US" dirty="0"/>
              <a:t>Communication – Clear away any stumbling blocks in your sale by communicating with your unit members every way you possibly can. Keep the sale in the forefront of everyone’s mind.</a:t>
            </a:r>
          </a:p>
          <a:p>
            <a:endParaRPr lang="en-US" dirty="0"/>
          </a:p>
          <a:p>
            <a:r>
              <a:rPr lang="en-US" dirty="0"/>
              <a:t>Incentives – Develop an incentive program for your unit. Whether it is the Keller Marketing Prize program, or you come up with your own program, you will increase your participation with some incentive. For some alternate incentive ideas, refer to the links on the PA Dutch Council Fall Product page.</a:t>
            </a:r>
          </a:p>
          <a:p>
            <a:endParaRPr lang="en-US" dirty="0"/>
          </a:p>
          <a:p>
            <a:r>
              <a:rPr lang="en-US" dirty="0"/>
              <a:t>Methods of Selling – The more people you ask, the more sales you have. The more methods of selling, the better your units total sales.</a:t>
            </a:r>
          </a:p>
        </p:txBody>
      </p:sp>
      <p:sp>
        <p:nvSpPr>
          <p:cNvPr id="4" name="Slide Number Placeholder 3"/>
          <p:cNvSpPr>
            <a:spLocks noGrp="1"/>
          </p:cNvSpPr>
          <p:nvPr>
            <p:ph type="sldNum" sz="quarter" idx="5"/>
          </p:nvPr>
        </p:nvSpPr>
        <p:spPr/>
        <p:txBody>
          <a:bodyPr/>
          <a:lstStyle/>
          <a:p>
            <a:fld id="{9F45F8EB-643A-4837-A7D5-D1ADBA2E2795}" type="slidenum">
              <a:rPr lang="en-US" smtClean="0"/>
              <a:t>33</a:t>
            </a:fld>
            <a:endParaRPr lang="en-US"/>
          </a:p>
        </p:txBody>
      </p:sp>
    </p:spTree>
    <p:extLst>
      <p:ext uri="{BB962C8B-B14F-4D97-AF65-F5344CB8AC3E}">
        <p14:creationId xmlns:p14="http://schemas.microsoft.com/office/powerpoint/2010/main" val="1248784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 </a:t>
            </a:r>
          </a:p>
        </p:txBody>
      </p:sp>
      <p:sp>
        <p:nvSpPr>
          <p:cNvPr id="4" name="Slide Number Placeholder 3"/>
          <p:cNvSpPr>
            <a:spLocks noGrp="1"/>
          </p:cNvSpPr>
          <p:nvPr>
            <p:ph type="sldNum" sz="quarter" idx="5"/>
          </p:nvPr>
        </p:nvSpPr>
        <p:spPr/>
        <p:txBody>
          <a:bodyPr/>
          <a:lstStyle/>
          <a:p>
            <a:fld id="{9F45F8EB-643A-4837-A7D5-D1ADBA2E2795}" type="slidenum">
              <a:rPr lang="en-US" smtClean="0"/>
              <a:t>34</a:t>
            </a:fld>
            <a:endParaRPr lang="en-US"/>
          </a:p>
        </p:txBody>
      </p:sp>
    </p:spTree>
    <p:extLst>
      <p:ext uri="{BB962C8B-B14F-4D97-AF65-F5344CB8AC3E}">
        <p14:creationId xmlns:p14="http://schemas.microsoft.com/office/powerpoint/2010/main" val="2796735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video</a:t>
            </a:r>
          </a:p>
        </p:txBody>
      </p:sp>
      <p:sp>
        <p:nvSpPr>
          <p:cNvPr id="4" name="Slide Number Placeholder 3"/>
          <p:cNvSpPr>
            <a:spLocks noGrp="1"/>
          </p:cNvSpPr>
          <p:nvPr>
            <p:ph type="sldNum" sz="quarter" idx="5"/>
          </p:nvPr>
        </p:nvSpPr>
        <p:spPr/>
        <p:txBody>
          <a:bodyPr/>
          <a:lstStyle/>
          <a:p>
            <a:fld id="{9F45F8EB-643A-4837-A7D5-D1ADBA2E2795}" type="slidenum">
              <a:rPr lang="en-US" smtClean="0"/>
              <a:t>35</a:t>
            </a:fld>
            <a:endParaRPr lang="en-US"/>
          </a:p>
        </p:txBody>
      </p:sp>
    </p:spTree>
    <p:extLst>
      <p:ext uri="{BB962C8B-B14F-4D97-AF65-F5344CB8AC3E}">
        <p14:creationId xmlns:p14="http://schemas.microsoft.com/office/powerpoint/2010/main" val="399755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36</a:t>
            </a:fld>
            <a:endParaRPr lang="en-US"/>
          </a:p>
        </p:txBody>
      </p:sp>
    </p:spTree>
    <p:extLst>
      <p:ext uri="{BB962C8B-B14F-4D97-AF65-F5344CB8AC3E}">
        <p14:creationId xmlns:p14="http://schemas.microsoft.com/office/powerpoint/2010/main" val="3340922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video</a:t>
            </a:r>
          </a:p>
        </p:txBody>
      </p:sp>
      <p:sp>
        <p:nvSpPr>
          <p:cNvPr id="4" name="Slide Number Placeholder 3"/>
          <p:cNvSpPr>
            <a:spLocks noGrp="1"/>
          </p:cNvSpPr>
          <p:nvPr>
            <p:ph type="sldNum" sz="quarter" idx="5"/>
          </p:nvPr>
        </p:nvSpPr>
        <p:spPr/>
        <p:txBody>
          <a:bodyPr/>
          <a:lstStyle/>
          <a:p>
            <a:fld id="{9F45F8EB-643A-4837-A7D5-D1ADBA2E2795}" type="slidenum">
              <a:rPr lang="en-US" smtClean="0"/>
              <a:t>37</a:t>
            </a:fld>
            <a:endParaRPr lang="en-US"/>
          </a:p>
        </p:txBody>
      </p:sp>
    </p:spTree>
    <p:extLst>
      <p:ext uri="{BB962C8B-B14F-4D97-AF65-F5344CB8AC3E}">
        <p14:creationId xmlns:p14="http://schemas.microsoft.com/office/powerpoint/2010/main" val="3964157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video</a:t>
            </a:r>
          </a:p>
        </p:txBody>
      </p:sp>
      <p:sp>
        <p:nvSpPr>
          <p:cNvPr id="4" name="Slide Number Placeholder 3"/>
          <p:cNvSpPr>
            <a:spLocks noGrp="1"/>
          </p:cNvSpPr>
          <p:nvPr>
            <p:ph type="sldNum" sz="quarter" idx="5"/>
          </p:nvPr>
        </p:nvSpPr>
        <p:spPr/>
        <p:txBody>
          <a:bodyPr/>
          <a:lstStyle/>
          <a:p>
            <a:fld id="{9F45F8EB-643A-4837-A7D5-D1ADBA2E2795}" type="slidenum">
              <a:rPr lang="en-US" smtClean="0"/>
              <a:t>39</a:t>
            </a:fld>
            <a:endParaRPr lang="en-US"/>
          </a:p>
        </p:txBody>
      </p:sp>
    </p:spTree>
    <p:extLst>
      <p:ext uri="{BB962C8B-B14F-4D97-AF65-F5344CB8AC3E}">
        <p14:creationId xmlns:p14="http://schemas.microsoft.com/office/powerpoint/2010/main" val="2589222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video</a:t>
            </a:r>
          </a:p>
          <a:p>
            <a:endParaRPr lang="en-US" dirty="0"/>
          </a:p>
          <a:p>
            <a:r>
              <a:rPr lang="en-US" dirty="0"/>
              <a:t>Veronica  – </a:t>
            </a:r>
          </a:p>
          <a:p>
            <a:r>
              <a:rPr lang="en-US" dirty="0"/>
              <a:t>Those of you who were Kernels last year, will most likely find the Pecatonica River System to be fairly similar.</a:t>
            </a:r>
          </a:p>
          <a:p>
            <a:r>
              <a:rPr lang="en-US" dirty="0"/>
              <a:t>Should you have any questions about any of the functions of the Pecatonica River System, please reach out to your District Executive or your District Kernel. Keep in mind that we may need to do some research to answer your questions since certain functions of this system are new to us as well.</a:t>
            </a:r>
          </a:p>
        </p:txBody>
      </p:sp>
      <p:sp>
        <p:nvSpPr>
          <p:cNvPr id="4" name="Slide Number Placeholder 3"/>
          <p:cNvSpPr>
            <a:spLocks noGrp="1"/>
          </p:cNvSpPr>
          <p:nvPr>
            <p:ph type="sldNum" sz="quarter" idx="5"/>
          </p:nvPr>
        </p:nvSpPr>
        <p:spPr/>
        <p:txBody>
          <a:bodyPr/>
          <a:lstStyle/>
          <a:p>
            <a:fld id="{9F45F8EB-643A-4837-A7D5-D1ADBA2E2795}" type="slidenum">
              <a:rPr lang="en-US" smtClean="0"/>
              <a:t>41</a:t>
            </a:fld>
            <a:endParaRPr lang="en-US"/>
          </a:p>
        </p:txBody>
      </p:sp>
    </p:spTree>
    <p:extLst>
      <p:ext uri="{BB962C8B-B14F-4D97-AF65-F5344CB8AC3E}">
        <p14:creationId xmlns:p14="http://schemas.microsoft.com/office/powerpoint/2010/main" val="401232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a:p>
            <a:r>
              <a:rPr lang="en-US" dirty="0"/>
              <a:t>Discuss how units have used their fall product profit.</a:t>
            </a:r>
          </a:p>
        </p:txBody>
      </p:sp>
      <p:sp>
        <p:nvSpPr>
          <p:cNvPr id="4" name="Slide Number Placeholder 3"/>
          <p:cNvSpPr>
            <a:spLocks noGrp="1"/>
          </p:cNvSpPr>
          <p:nvPr>
            <p:ph type="sldNum" sz="quarter" idx="5"/>
          </p:nvPr>
        </p:nvSpPr>
        <p:spPr/>
        <p:txBody>
          <a:bodyPr/>
          <a:lstStyle/>
          <a:p>
            <a:fld id="{9F45F8EB-643A-4837-A7D5-D1ADBA2E2795}" type="slidenum">
              <a:rPr lang="en-US" smtClean="0"/>
              <a:t>4</a:t>
            </a:fld>
            <a:endParaRPr lang="en-US"/>
          </a:p>
        </p:txBody>
      </p:sp>
    </p:spTree>
    <p:extLst>
      <p:ext uri="{BB962C8B-B14F-4D97-AF65-F5344CB8AC3E}">
        <p14:creationId xmlns:p14="http://schemas.microsoft.com/office/powerpoint/2010/main" val="226936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 </a:t>
            </a:r>
          </a:p>
        </p:txBody>
      </p:sp>
      <p:sp>
        <p:nvSpPr>
          <p:cNvPr id="4" name="Slide Number Placeholder 3"/>
          <p:cNvSpPr>
            <a:spLocks noGrp="1"/>
          </p:cNvSpPr>
          <p:nvPr>
            <p:ph type="sldNum" sz="quarter" idx="5"/>
          </p:nvPr>
        </p:nvSpPr>
        <p:spPr/>
        <p:txBody>
          <a:bodyPr/>
          <a:lstStyle/>
          <a:p>
            <a:fld id="{9F45F8EB-643A-4837-A7D5-D1ADBA2E2795}" type="slidenum">
              <a:rPr lang="en-US" smtClean="0"/>
              <a:t>43</a:t>
            </a:fld>
            <a:endParaRPr lang="en-US"/>
          </a:p>
        </p:txBody>
      </p:sp>
    </p:spTree>
    <p:extLst>
      <p:ext uri="{BB962C8B-B14F-4D97-AF65-F5344CB8AC3E}">
        <p14:creationId xmlns:p14="http://schemas.microsoft.com/office/powerpoint/2010/main" val="1073922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 </a:t>
            </a:r>
          </a:p>
          <a:p>
            <a:r>
              <a:rPr lang="en-US" dirty="0"/>
              <a:t>Ordering nuts is the same as last year. On the PA Dutch Council Fall Product Sale page are two buttons to order nuts. One is expressly for Show &amp; Sell orders (this includes supplemental Show &amp; Sell orders). The other is only for the Take Order part of the sale.</a:t>
            </a:r>
          </a:p>
          <a:p>
            <a:endParaRPr lang="en-US" dirty="0"/>
          </a:p>
          <a:p>
            <a:r>
              <a:rPr lang="en-US" dirty="0"/>
              <a:t>Whitley’s is working on an online order system. </a:t>
            </a:r>
          </a:p>
        </p:txBody>
      </p:sp>
      <p:sp>
        <p:nvSpPr>
          <p:cNvPr id="4" name="Slide Number Placeholder 3"/>
          <p:cNvSpPr>
            <a:spLocks noGrp="1"/>
          </p:cNvSpPr>
          <p:nvPr>
            <p:ph type="sldNum" sz="quarter" idx="5"/>
          </p:nvPr>
        </p:nvSpPr>
        <p:spPr/>
        <p:txBody>
          <a:bodyPr/>
          <a:lstStyle/>
          <a:p>
            <a:fld id="{9F45F8EB-643A-4837-A7D5-D1ADBA2E2795}" type="slidenum">
              <a:rPr lang="en-US" smtClean="0"/>
              <a:t>44</a:t>
            </a:fld>
            <a:endParaRPr lang="en-US"/>
          </a:p>
        </p:txBody>
      </p:sp>
    </p:spTree>
    <p:extLst>
      <p:ext uri="{BB962C8B-B14F-4D97-AF65-F5344CB8AC3E}">
        <p14:creationId xmlns:p14="http://schemas.microsoft.com/office/powerpoint/2010/main" val="2344309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 </a:t>
            </a:r>
          </a:p>
          <a:p>
            <a:r>
              <a:rPr lang="en-US" dirty="0"/>
              <a:t>Whitley’s does have an online store. The product line up is not exactly the same as the Take Order flyer. Familiarize yourself with the product available to offer to your customers. Scouts do not set up an online page that is tied to the online store. Instead, the customer will use the Guest Checkout, enter their email address and Continue As Guest. A page will pop up to allow them to choose the organization to receive credit. The Scouts give their online customers their specific information to be credited with the sale.</a:t>
            </a:r>
          </a:p>
          <a:p>
            <a:endParaRPr lang="en-US" dirty="0"/>
          </a:p>
          <a:p>
            <a:r>
              <a:rPr lang="en-US" dirty="0"/>
              <a:t>Region = Pennsylvania</a:t>
            </a:r>
          </a:p>
          <a:p>
            <a:r>
              <a:rPr lang="en-US" dirty="0"/>
              <a:t>Organization/Council Name = Pennsylvania Dutch Council</a:t>
            </a:r>
          </a:p>
          <a:p>
            <a:r>
              <a:rPr lang="en-US" dirty="0"/>
              <a:t>Unit/Other = Scout’s Unit (there will be a drop down from which to select the unit)</a:t>
            </a:r>
          </a:p>
          <a:p>
            <a:r>
              <a:rPr lang="en-US" dirty="0"/>
              <a:t>Participants Name = Scout’s name (the customer will need to type the Scout’s name in the box)</a:t>
            </a:r>
          </a:p>
          <a:p>
            <a:endParaRPr lang="en-US" dirty="0"/>
          </a:p>
          <a:p>
            <a:r>
              <a:rPr lang="en-US" dirty="0"/>
              <a:t>Whitley’s online sales business cards are available on the PA Dutch Council Fall Product Sale page. Look for the link.</a:t>
            </a:r>
          </a:p>
        </p:txBody>
      </p:sp>
      <p:sp>
        <p:nvSpPr>
          <p:cNvPr id="4" name="Slide Number Placeholder 3"/>
          <p:cNvSpPr>
            <a:spLocks noGrp="1"/>
          </p:cNvSpPr>
          <p:nvPr>
            <p:ph type="sldNum" sz="quarter" idx="5"/>
          </p:nvPr>
        </p:nvSpPr>
        <p:spPr/>
        <p:txBody>
          <a:bodyPr/>
          <a:lstStyle/>
          <a:p>
            <a:fld id="{9F45F8EB-643A-4837-A7D5-D1ADBA2E2795}" type="slidenum">
              <a:rPr lang="en-US" smtClean="0"/>
              <a:t>45</a:t>
            </a:fld>
            <a:endParaRPr lang="en-US"/>
          </a:p>
        </p:txBody>
      </p:sp>
    </p:spTree>
    <p:extLst>
      <p:ext uri="{BB962C8B-B14F-4D97-AF65-F5344CB8AC3E}">
        <p14:creationId xmlns:p14="http://schemas.microsoft.com/office/powerpoint/2010/main" val="434587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This year we have two warehouses where we will receive, sort and distribute popcorn and nuts.</a:t>
            </a:r>
          </a:p>
          <a:p>
            <a:endParaRPr lang="en-US" dirty="0"/>
          </a:p>
          <a:p>
            <a:r>
              <a:rPr lang="en-US" dirty="0"/>
              <a:t>The entrance for the Lebanon Valley Business Park is on State Drive about 1 mile north of the State Drive intersection with Route 419.</a:t>
            </a:r>
          </a:p>
          <a:p>
            <a:endParaRPr lang="en-US" dirty="0"/>
          </a:p>
          <a:p>
            <a:r>
              <a:rPr lang="en-US" dirty="0"/>
              <a:t>The Lancaster warehouse is in the parking lot of Park City Mall. Entrance is on Plaza Boulevard.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46</a:t>
            </a:fld>
            <a:endParaRPr lang="en-US"/>
          </a:p>
        </p:txBody>
      </p:sp>
    </p:spTree>
    <p:extLst>
      <p:ext uri="{BB962C8B-B14F-4D97-AF65-F5344CB8AC3E}">
        <p14:creationId xmlns:p14="http://schemas.microsoft.com/office/powerpoint/2010/main" val="3391855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The first Show &amp; Sell order will use both warehouses. Product will be delivered to both, based on selection at registration for the sale. We will need lots of volunteers all three days to help at each warehouse.</a:t>
            </a:r>
          </a:p>
          <a:p>
            <a:r>
              <a:rPr lang="en-US" dirty="0"/>
              <a:t>If each unit sends at least one volunteer to assist, we should have plenty of help.</a:t>
            </a:r>
          </a:p>
          <a:p>
            <a:endParaRPr lang="en-US" dirty="0"/>
          </a:p>
          <a:p>
            <a:r>
              <a:rPr lang="en-US" dirty="0"/>
              <a:t>The three supplemental Show &amp; Sell orders will most likely be delivered to and picked up from the Council office. Volume of orders will determine where this happens.</a:t>
            </a:r>
          </a:p>
          <a:p>
            <a:r>
              <a:rPr lang="en-US" dirty="0"/>
              <a:t>If you order supplemental product, be sure to have someone available to pick up the order. We hope to have supplemental orders ready for pick up within seven days, but that will be dependent on product delivery. You will be contacted when your supplemental order is ready for pick up. </a:t>
            </a:r>
          </a:p>
          <a:p>
            <a:endParaRPr lang="en-US" dirty="0"/>
          </a:p>
          <a:p>
            <a:r>
              <a:rPr lang="en-US" dirty="0"/>
              <a:t>Show &amp; Sell returns will be accepted only at the Lancaster warehouse.</a:t>
            </a:r>
          </a:p>
          <a:p>
            <a:endParaRPr lang="en-US" dirty="0"/>
          </a:p>
          <a:p>
            <a:r>
              <a:rPr lang="en-US" dirty="0"/>
              <a:t>The two warehouses will also be used to receive, sort and distribute the Take Order product. Again, we will need lots of volunteer help. </a:t>
            </a:r>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47</a:t>
            </a:fld>
            <a:endParaRPr lang="en-US"/>
          </a:p>
        </p:txBody>
      </p:sp>
    </p:spTree>
    <p:extLst>
      <p:ext uri="{BB962C8B-B14F-4D97-AF65-F5344CB8AC3E}">
        <p14:creationId xmlns:p14="http://schemas.microsoft.com/office/powerpoint/2010/main" val="2183573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Your pick up time will be scheduled. Please keep your scheduled time. Each unit is allotted time to check the order, sign the paperwork and then load the product.</a:t>
            </a:r>
          </a:p>
          <a:p>
            <a:endParaRPr lang="en-US" dirty="0"/>
          </a:p>
          <a:p>
            <a:r>
              <a:rPr lang="en-US" dirty="0"/>
              <a:t>We recommend that you print out and have in hand your order paperwork to compare with Council’s paperwork at the warehouse.</a:t>
            </a:r>
          </a:p>
          <a:p>
            <a:endParaRPr lang="en-US" dirty="0"/>
          </a:p>
          <a:p>
            <a:r>
              <a:rPr lang="en-US" dirty="0"/>
              <a:t>Please bring enough help and vehicles with you to load and transport your order in one trip.</a:t>
            </a:r>
          </a:p>
          <a:p>
            <a:endParaRPr lang="en-US" dirty="0"/>
          </a:p>
          <a:p>
            <a:r>
              <a:rPr lang="en-US" dirty="0"/>
              <a:t>Please check your order for damage right away. We want the opportunity to replace any damaged product in a timely manner.</a:t>
            </a:r>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48</a:t>
            </a:fld>
            <a:endParaRPr lang="en-US"/>
          </a:p>
        </p:txBody>
      </p:sp>
    </p:spTree>
    <p:extLst>
      <p:ext uri="{BB962C8B-B14F-4D97-AF65-F5344CB8AC3E}">
        <p14:creationId xmlns:p14="http://schemas.microsoft.com/office/powerpoint/2010/main" val="271448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Since we know that some of your unit’s sales were impacted by the pandemic, the Committee chose to allow your unit’s percentage to be based on your 2019 or your 2020 sales. We do ask that you take several things into consideration when placing your Show &amp; Sell order.</a:t>
            </a:r>
          </a:p>
          <a:p>
            <a:pPr marL="228600" indent="-228600">
              <a:buAutoNum type="arabicPeriod"/>
            </a:pPr>
            <a:r>
              <a:rPr lang="en-US" dirty="0"/>
              <a:t>Does your unit have a solid plan for Show &amp; Sell?</a:t>
            </a:r>
          </a:p>
          <a:p>
            <a:pPr marL="228600" indent="-228600">
              <a:buAutoNum type="arabicPeriod"/>
            </a:pPr>
            <a:r>
              <a:rPr lang="en-US" dirty="0"/>
              <a:t>Are your families committed?</a:t>
            </a:r>
          </a:p>
          <a:p>
            <a:pPr marL="228600" indent="-228600">
              <a:buAutoNum type="arabicPeriod"/>
            </a:pPr>
            <a:r>
              <a:rPr lang="en-US" dirty="0"/>
              <a:t>How many youth do you have this year in comparison to 2019 and 2020?</a:t>
            </a:r>
          </a:p>
          <a:p>
            <a:pPr marL="0" indent="0">
              <a:buNone/>
            </a:pPr>
            <a:endParaRPr lang="en-US" dirty="0"/>
          </a:p>
          <a:p>
            <a:pPr marL="0" indent="0">
              <a:buNone/>
            </a:pPr>
            <a:r>
              <a:rPr lang="en-US" dirty="0"/>
              <a:t>Remember that you can place additional orders during the Show &amp; Sell portion of the sale.</a:t>
            </a:r>
          </a:p>
          <a:p>
            <a:pPr marL="0" indent="0">
              <a:buNone/>
            </a:pPr>
            <a:r>
              <a:rPr lang="en-US" dirty="0"/>
              <a:t>Keep in mind that payment is expected when you pick up your additional product and that additional product cannot be returned.</a:t>
            </a:r>
          </a:p>
          <a:p>
            <a:pPr marL="0" indent="0">
              <a:buNone/>
            </a:pPr>
            <a:r>
              <a:rPr lang="en-US" dirty="0"/>
              <a:t>Please note that should your unit want to order more than 80%, your unit’s Committee Chair will need to sign the 2021 Council Show &amp; Sell Order &amp; Policy Return paper.</a:t>
            </a:r>
          </a:p>
          <a:p>
            <a:pPr marL="0" indent="0">
              <a:buNone/>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49</a:t>
            </a:fld>
            <a:endParaRPr lang="en-US"/>
          </a:p>
        </p:txBody>
      </p:sp>
    </p:spTree>
    <p:extLst>
      <p:ext uri="{BB962C8B-B14F-4D97-AF65-F5344CB8AC3E}">
        <p14:creationId xmlns:p14="http://schemas.microsoft.com/office/powerpoint/2010/main" val="40621057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H –</a:t>
            </a:r>
          </a:p>
          <a:p>
            <a:r>
              <a:rPr lang="en-US" dirty="0"/>
              <a:t>Show &amp; Sell product returns will be accepted at the Lancaster warehouse by appointment. 	</a:t>
            </a:r>
          </a:p>
          <a:p>
            <a:endParaRPr lang="en-US" dirty="0"/>
          </a:p>
          <a:p>
            <a:r>
              <a:rPr lang="en-US" dirty="0"/>
              <a:t>If you are ordering Show &amp; Sell product, please make arrangements with someone in your unit now to be available to return product on Sunday, October 17</a:t>
            </a:r>
            <a:r>
              <a:rPr lang="en-US" baseline="30000" dirty="0"/>
              <a:t>th</a:t>
            </a:r>
            <a:r>
              <a:rPr lang="en-US" dirty="0"/>
              <a:t>.</a:t>
            </a:r>
          </a:p>
          <a:p>
            <a:endParaRPr lang="en-US" dirty="0"/>
          </a:p>
          <a:p>
            <a:r>
              <a:rPr lang="en-US" dirty="0"/>
              <a:t>Make arrangements with your unit Treasurer to have payment for product not returned, so payment can be turned into Council staff with your returned Show &amp; Sell product.</a:t>
            </a:r>
          </a:p>
          <a:p>
            <a:endParaRPr lang="en-US" dirty="0"/>
          </a:p>
          <a:p>
            <a:r>
              <a:rPr lang="en-US" dirty="0"/>
              <a:t>Please review the Show &amp; Sell Order Return Policy to avoid any confusion about what can be returned. If you have any questions about returning your product, please contact your District Executive or your District Popcorn Kernel.</a:t>
            </a:r>
          </a:p>
          <a:p>
            <a:endParaRPr lang="en-US" dirty="0"/>
          </a:p>
          <a:p>
            <a:r>
              <a:rPr lang="en-US" dirty="0"/>
              <a:t>Damaged product will not be accepted during returns. Damaged product needs to be returned to the Council office right away.</a:t>
            </a:r>
          </a:p>
          <a:p>
            <a:endParaRPr lang="en-US" dirty="0"/>
          </a:p>
          <a:p>
            <a:r>
              <a:rPr lang="en-US" dirty="0"/>
              <a:t>Once you open a case, do not tape it shut. All cases that were opened will checked to assure an accurate inventory of returned product.  </a:t>
            </a:r>
          </a:p>
          <a:p>
            <a:endParaRPr lang="en-US" dirty="0"/>
          </a:p>
          <a:p>
            <a:r>
              <a:rPr lang="en-US" dirty="0"/>
              <a:t>Please return the product in the original case whenever possible. This allows us the ability to package product in corresponding cases for inventory. This also gives us the opportunity to use any empty cases to sort Take Order product.</a:t>
            </a:r>
          </a:p>
          <a:p>
            <a:endParaRPr lang="en-US" dirty="0"/>
          </a:p>
          <a:p>
            <a:r>
              <a:rPr lang="en-US" dirty="0"/>
              <a:t>We will need volunteers to help with returns. Please let us know if you have someone who can assist us.</a:t>
            </a:r>
          </a:p>
          <a:p>
            <a:endParaRPr lang="en-US" dirty="0"/>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50</a:t>
            </a:fld>
            <a:endParaRPr lang="en-US"/>
          </a:p>
        </p:txBody>
      </p:sp>
    </p:spTree>
    <p:extLst>
      <p:ext uri="{BB962C8B-B14F-4D97-AF65-F5344CB8AC3E}">
        <p14:creationId xmlns:p14="http://schemas.microsoft.com/office/powerpoint/2010/main" val="1356075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p:txBody>
      </p:sp>
      <p:sp>
        <p:nvSpPr>
          <p:cNvPr id="4" name="Slide Number Placeholder 3"/>
          <p:cNvSpPr>
            <a:spLocks noGrp="1"/>
          </p:cNvSpPr>
          <p:nvPr>
            <p:ph type="sldNum" sz="quarter" idx="5"/>
          </p:nvPr>
        </p:nvSpPr>
        <p:spPr/>
        <p:txBody>
          <a:bodyPr/>
          <a:lstStyle/>
          <a:p>
            <a:fld id="{9F45F8EB-643A-4837-A7D5-D1ADBA2E2795}" type="slidenum">
              <a:rPr lang="en-US" smtClean="0"/>
              <a:t>51</a:t>
            </a:fld>
            <a:endParaRPr lang="en-US"/>
          </a:p>
        </p:txBody>
      </p:sp>
    </p:spTree>
    <p:extLst>
      <p:ext uri="{BB962C8B-B14F-4D97-AF65-F5344CB8AC3E}">
        <p14:creationId xmlns:p14="http://schemas.microsoft.com/office/powerpoint/2010/main" val="596106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a:p>
            <a:r>
              <a:rPr lang="en-US" dirty="0"/>
              <a:t>A decision was made to continue to use the Unit to Unit Transfers form for all transactions between units.</a:t>
            </a:r>
          </a:p>
          <a:p>
            <a:endParaRPr lang="en-US" dirty="0"/>
          </a:p>
          <a:p>
            <a:r>
              <a:rPr lang="en-US" dirty="0"/>
              <a:t>Please note that it is set up with Show &amp; Sell popcorn and nuts. The sheet was set up to allow you to calculate the value of the product transfer. </a:t>
            </a:r>
          </a:p>
          <a:p>
            <a:endParaRPr lang="en-US" dirty="0"/>
          </a:p>
          <a:p>
            <a:r>
              <a:rPr lang="en-US" dirty="0"/>
              <a:t>Both units which are part of the transfer should have a signed copy of this form to file with the Fall Product Sale records. A copy of this form must be submitted to the Robin </a:t>
            </a:r>
            <a:r>
              <a:rPr lang="en-US" dirty="0" err="1"/>
              <a:t>Kotzmoyer</a:t>
            </a:r>
            <a:r>
              <a:rPr lang="en-US" dirty="0"/>
              <a:t> at the Council Office.</a:t>
            </a:r>
          </a:p>
          <a:p>
            <a:r>
              <a:rPr lang="en-US" dirty="0"/>
              <a:t>Please note that no transfer is official until Robin has a copy. Be timely with sending your form to Robin.</a:t>
            </a:r>
          </a:p>
          <a:p>
            <a:endParaRPr lang="en-US" dirty="0"/>
          </a:p>
          <a:p>
            <a:r>
              <a:rPr lang="en-US" dirty="0"/>
              <a:t>Should you be a unit representative for more than one unit and those units want to make a product transfer, the Council highly recommends having other leadership sign the paperwork.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52</a:t>
            </a:fld>
            <a:endParaRPr lang="en-US"/>
          </a:p>
        </p:txBody>
      </p:sp>
    </p:spTree>
    <p:extLst>
      <p:ext uri="{BB962C8B-B14F-4D97-AF65-F5344CB8AC3E}">
        <p14:creationId xmlns:p14="http://schemas.microsoft.com/office/powerpoint/2010/main" val="6610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a:p>
            <a:r>
              <a:rPr lang="en-US" dirty="0"/>
              <a:t>Thank you for being here this evening. Without volunteers like you, we would not have quality Scouting programs. Because of your support, Scouts have had numerous opportunities to explore the Scouting adventure.</a:t>
            </a:r>
          </a:p>
        </p:txBody>
      </p:sp>
      <p:sp>
        <p:nvSpPr>
          <p:cNvPr id="4" name="Slide Number Placeholder 3"/>
          <p:cNvSpPr>
            <a:spLocks noGrp="1"/>
          </p:cNvSpPr>
          <p:nvPr>
            <p:ph type="sldNum" sz="quarter" idx="5"/>
          </p:nvPr>
        </p:nvSpPr>
        <p:spPr/>
        <p:txBody>
          <a:bodyPr/>
          <a:lstStyle/>
          <a:p>
            <a:fld id="{9F45F8EB-643A-4837-A7D5-D1ADBA2E2795}" type="slidenum">
              <a:rPr lang="en-US" smtClean="0"/>
              <a:t>5</a:t>
            </a:fld>
            <a:endParaRPr lang="en-US"/>
          </a:p>
        </p:txBody>
      </p:sp>
    </p:spTree>
    <p:extLst>
      <p:ext uri="{BB962C8B-B14F-4D97-AF65-F5344CB8AC3E}">
        <p14:creationId xmlns:p14="http://schemas.microsoft.com/office/powerpoint/2010/main" val="3697974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a:p>
            <a:r>
              <a:rPr lang="en-US" dirty="0"/>
              <a:t>You will find a lot of information on the PA Dutch Council Fall Product webpage. </a:t>
            </a:r>
          </a:p>
          <a:p>
            <a:endParaRPr lang="en-US" dirty="0"/>
          </a:p>
          <a:p>
            <a:r>
              <a:rPr lang="en-US" dirty="0"/>
              <a:t>If you have not already committed to the sale, use the “Commit your unit to the Product Sale button.</a:t>
            </a:r>
          </a:p>
          <a:p>
            <a:endParaRPr lang="en-US" dirty="0"/>
          </a:p>
          <a:p>
            <a:r>
              <a:rPr lang="en-US" dirty="0"/>
              <a:t>You will also find the buttons to order nuts for Show &amp; Sell and nuts for Take Order. Should you need to order more Show &amp; Sell popcorn, utilize the Show &amp; Sell button. Please check the calendar for order deadlines.</a:t>
            </a:r>
          </a:p>
          <a:p>
            <a:endParaRPr lang="en-US" dirty="0"/>
          </a:p>
          <a:p>
            <a:r>
              <a:rPr lang="en-US" dirty="0"/>
              <a:t>You have a hard copy of the Guidebook in your Kernel Tool Kit, but you can also access a link to the Guidebook on the website.</a:t>
            </a:r>
          </a:p>
          <a:p>
            <a:r>
              <a:rPr lang="en-US" dirty="0"/>
              <a:t>Please take the time to read through the booklet. We have some new information and important information.</a:t>
            </a:r>
          </a:p>
        </p:txBody>
      </p:sp>
      <p:sp>
        <p:nvSpPr>
          <p:cNvPr id="4" name="Slide Number Placeholder 3"/>
          <p:cNvSpPr>
            <a:spLocks noGrp="1"/>
          </p:cNvSpPr>
          <p:nvPr>
            <p:ph type="sldNum" sz="quarter" idx="5"/>
          </p:nvPr>
        </p:nvSpPr>
        <p:spPr/>
        <p:txBody>
          <a:bodyPr/>
          <a:lstStyle/>
          <a:p>
            <a:fld id="{9F45F8EB-643A-4837-A7D5-D1ADBA2E2795}" type="slidenum">
              <a:rPr lang="en-US" smtClean="0"/>
              <a:t>53</a:t>
            </a:fld>
            <a:endParaRPr lang="en-US"/>
          </a:p>
        </p:txBody>
      </p:sp>
    </p:spTree>
    <p:extLst>
      <p:ext uri="{BB962C8B-B14F-4D97-AF65-F5344CB8AC3E}">
        <p14:creationId xmlns:p14="http://schemas.microsoft.com/office/powerpoint/2010/main" val="1395807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a:p>
            <a:r>
              <a:rPr lang="en-US" dirty="0"/>
              <a:t>Along with the Guidebook, you will find links to important pages in the Guidebook. as well as some links to information that we thought may be helpful to you and your unit.</a:t>
            </a:r>
          </a:p>
          <a:p>
            <a:endParaRPr lang="en-US" dirty="0"/>
          </a:p>
          <a:p>
            <a:r>
              <a:rPr lang="en-US" dirty="0"/>
              <a:t>Advertising Ideas. Some creative ideas to make your sales more noticeable and appealing.</a:t>
            </a:r>
          </a:p>
          <a:p>
            <a:endParaRPr lang="en-US" dirty="0"/>
          </a:p>
          <a:p>
            <a:r>
              <a:rPr lang="en-US" dirty="0"/>
              <a:t>Drive Through Sales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9F45F8EB-643A-4837-A7D5-D1ADBA2E2795}" type="slidenum">
              <a:rPr lang="en-US" smtClean="0"/>
              <a:t>54</a:t>
            </a:fld>
            <a:endParaRPr lang="en-US"/>
          </a:p>
        </p:txBody>
      </p:sp>
    </p:spTree>
    <p:extLst>
      <p:ext uri="{BB962C8B-B14F-4D97-AF65-F5344CB8AC3E}">
        <p14:creationId xmlns:p14="http://schemas.microsoft.com/office/powerpoint/2010/main" val="1049738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a:t>
            </a:r>
          </a:p>
        </p:txBody>
      </p:sp>
      <p:sp>
        <p:nvSpPr>
          <p:cNvPr id="4" name="Slide Number Placeholder 3"/>
          <p:cNvSpPr>
            <a:spLocks noGrp="1"/>
          </p:cNvSpPr>
          <p:nvPr>
            <p:ph type="sldNum" sz="quarter" idx="5"/>
          </p:nvPr>
        </p:nvSpPr>
        <p:spPr/>
        <p:txBody>
          <a:bodyPr/>
          <a:lstStyle/>
          <a:p>
            <a:fld id="{9F45F8EB-643A-4837-A7D5-D1ADBA2E2795}" type="slidenum">
              <a:rPr lang="en-US" smtClean="0"/>
              <a:t>55</a:t>
            </a:fld>
            <a:endParaRPr lang="en-US"/>
          </a:p>
        </p:txBody>
      </p:sp>
    </p:spTree>
    <p:extLst>
      <p:ext uri="{BB962C8B-B14F-4D97-AF65-F5344CB8AC3E}">
        <p14:creationId xmlns:p14="http://schemas.microsoft.com/office/powerpoint/2010/main" val="270043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p:txBody>
      </p:sp>
      <p:sp>
        <p:nvSpPr>
          <p:cNvPr id="4" name="Slide Number Placeholder 3"/>
          <p:cNvSpPr>
            <a:spLocks noGrp="1"/>
          </p:cNvSpPr>
          <p:nvPr>
            <p:ph type="sldNum" sz="quarter" idx="5"/>
          </p:nvPr>
        </p:nvSpPr>
        <p:spPr/>
        <p:txBody>
          <a:bodyPr/>
          <a:lstStyle/>
          <a:p>
            <a:fld id="{9F45F8EB-643A-4837-A7D5-D1ADBA2E2795}" type="slidenum">
              <a:rPr lang="en-US" smtClean="0"/>
              <a:t>56</a:t>
            </a:fld>
            <a:endParaRPr lang="en-US"/>
          </a:p>
        </p:txBody>
      </p:sp>
    </p:spTree>
    <p:extLst>
      <p:ext uri="{BB962C8B-B14F-4D97-AF65-F5344CB8AC3E}">
        <p14:creationId xmlns:p14="http://schemas.microsoft.com/office/powerpoint/2010/main" val="3752630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p:txBody>
      </p:sp>
      <p:sp>
        <p:nvSpPr>
          <p:cNvPr id="4" name="Slide Number Placeholder 3"/>
          <p:cNvSpPr>
            <a:spLocks noGrp="1"/>
          </p:cNvSpPr>
          <p:nvPr>
            <p:ph type="sldNum" sz="quarter" idx="5"/>
          </p:nvPr>
        </p:nvSpPr>
        <p:spPr/>
        <p:txBody>
          <a:bodyPr/>
          <a:lstStyle/>
          <a:p>
            <a:fld id="{9F45F8EB-643A-4837-A7D5-D1ADBA2E2795}" type="slidenum">
              <a:rPr lang="en-US" smtClean="0"/>
              <a:t>57</a:t>
            </a:fld>
            <a:endParaRPr lang="en-US"/>
          </a:p>
        </p:txBody>
      </p:sp>
    </p:spTree>
    <p:extLst>
      <p:ext uri="{BB962C8B-B14F-4D97-AF65-F5344CB8AC3E}">
        <p14:creationId xmlns:p14="http://schemas.microsoft.com/office/powerpoint/2010/main" val="2809231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p:txBody>
      </p:sp>
      <p:sp>
        <p:nvSpPr>
          <p:cNvPr id="4" name="Slide Number Placeholder 3"/>
          <p:cNvSpPr>
            <a:spLocks noGrp="1"/>
          </p:cNvSpPr>
          <p:nvPr>
            <p:ph type="sldNum" sz="quarter" idx="5"/>
          </p:nvPr>
        </p:nvSpPr>
        <p:spPr/>
        <p:txBody>
          <a:bodyPr/>
          <a:lstStyle/>
          <a:p>
            <a:fld id="{9F45F8EB-643A-4837-A7D5-D1ADBA2E2795}" type="slidenum">
              <a:rPr lang="en-US" smtClean="0"/>
              <a:t>58</a:t>
            </a:fld>
            <a:endParaRPr lang="en-US"/>
          </a:p>
        </p:txBody>
      </p:sp>
    </p:spTree>
    <p:extLst>
      <p:ext uri="{BB962C8B-B14F-4D97-AF65-F5344CB8AC3E}">
        <p14:creationId xmlns:p14="http://schemas.microsoft.com/office/powerpoint/2010/main" val="1386762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Myrna - </a:t>
            </a:r>
          </a:p>
        </p:txBody>
      </p:sp>
      <p:sp>
        <p:nvSpPr>
          <p:cNvPr id="4" name="Slide Number Placeholder 3"/>
          <p:cNvSpPr>
            <a:spLocks noGrp="1"/>
          </p:cNvSpPr>
          <p:nvPr>
            <p:ph type="sldNum" sz="quarter" idx="5"/>
          </p:nvPr>
        </p:nvSpPr>
        <p:spPr/>
        <p:txBody>
          <a:bodyPr/>
          <a:lstStyle/>
          <a:p>
            <a:fld id="{9F45F8EB-643A-4837-A7D5-D1ADBA2E2795}" type="slidenum">
              <a:rPr lang="en-US" smtClean="0"/>
              <a:t>59</a:t>
            </a:fld>
            <a:endParaRPr lang="en-US"/>
          </a:p>
        </p:txBody>
      </p:sp>
    </p:spTree>
    <p:extLst>
      <p:ext uri="{BB962C8B-B14F-4D97-AF65-F5344CB8AC3E}">
        <p14:creationId xmlns:p14="http://schemas.microsoft.com/office/powerpoint/2010/main" val="374476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and Matt – </a:t>
            </a:r>
          </a:p>
        </p:txBody>
      </p:sp>
      <p:sp>
        <p:nvSpPr>
          <p:cNvPr id="4" name="Slide Number Placeholder 3"/>
          <p:cNvSpPr>
            <a:spLocks noGrp="1"/>
          </p:cNvSpPr>
          <p:nvPr>
            <p:ph type="sldNum" sz="quarter" idx="5"/>
          </p:nvPr>
        </p:nvSpPr>
        <p:spPr/>
        <p:txBody>
          <a:bodyPr/>
          <a:lstStyle/>
          <a:p>
            <a:fld id="{9F45F8EB-643A-4837-A7D5-D1ADBA2E2795}" type="slidenum">
              <a:rPr lang="en-US" smtClean="0"/>
              <a:t>60</a:t>
            </a:fld>
            <a:endParaRPr lang="en-US"/>
          </a:p>
        </p:txBody>
      </p:sp>
    </p:spTree>
    <p:extLst>
      <p:ext uri="{BB962C8B-B14F-4D97-AF65-F5344CB8AC3E}">
        <p14:creationId xmlns:p14="http://schemas.microsoft.com/office/powerpoint/2010/main" val="1364776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and Matt – </a:t>
            </a:r>
          </a:p>
        </p:txBody>
      </p:sp>
      <p:sp>
        <p:nvSpPr>
          <p:cNvPr id="4" name="Slide Number Placeholder 3"/>
          <p:cNvSpPr>
            <a:spLocks noGrp="1"/>
          </p:cNvSpPr>
          <p:nvPr>
            <p:ph type="sldNum" sz="quarter" idx="5"/>
          </p:nvPr>
        </p:nvSpPr>
        <p:spPr/>
        <p:txBody>
          <a:bodyPr/>
          <a:lstStyle/>
          <a:p>
            <a:fld id="{9F45F8EB-643A-4837-A7D5-D1ADBA2E2795}" type="slidenum">
              <a:rPr lang="en-US" smtClean="0"/>
              <a:t>61</a:t>
            </a:fld>
            <a:endParaRPr lang="en-US"/>
          </a:p>
        </p:txBody>
      </p:sp>
    </p:spTree>
    <p:extLst>
      <p:ext uri="{BB962C8B-B14F-4D97-AF65-F5344CB8AC3E}">
        <p14:creationId xmlns:p14="http://schemas.microsoft.com/office/powerpoint/2010/main" val="115973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a:p>
            <a:r>
              <a:rPr lang="en-US" dirty="0"/>
              <a:t>The Fall Product Committee would like to recognize last year’s success stories!</a:t>
            </a:r>
          </a:p>
        </p:txBody>
      </p:sp>
      <p:sp>
        <p:nvSpPr>
          <p:cNvPr id="4" name="Slide Number Placeholder 3"/>
          <p:cNvSpPr>
            <a:spLocks noGrp="1"/>
          </p:cNvSpPr>
          <p:nvPr>
            <p:ph type="sldNum" sz="quarter" idx="5"/>
          </p:nvPr>
        </p:nvSpPr>
        <p:spPr/>
        <p:txBody>
          <a:bodyPr/>
          <a:lstStyle/>
          <a:p>
            <a:fld id="{9F45F8EB-643A-4837-A7D5-D1ADBA2E2795}" type="slidenum">
              <a:rPr lang="en-US" smtClean="0"/>
              <a:t>6</a:t>
            </a:fld>
            <a:endParaRPr lang="en-US"/>
          </a:p>
        </p:txBody>
      </p:sp>
    </p:spTree>
    <p:extLst>
      <p:ext uri="{BB962C8B-B14F-4D97-AF65-F5344CB8AC3E}">
        <p14:creationId xmlns:p14="http://schemas.microsoft.com/office/powerpoint/2010/main" val="137000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9F45F8EB-643A-4837-A7D5-D1ADBA2E2795}" type="slidenum">
              <a:rPr lang="en-US" smtClean="0"/>
              <a:t>7</a:t>
            </a:fld>
            <a:endParaRPr lang="en-US"/>
          </a:p>
        </p:txBody>
      </p:sp>
    </p:spTree>
    <p:extLst>
      <p:ext uri="{BB962C8B-B14F-4D97-AF65-F5344CB8AC3E}">
        <p14:creationId xmlns:p14="http://schemas.microsoft.com/office/powerpoint/2010/main" val="24693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p:txBody>
      </p:sp>
      <p:sp>
        <p:nvSpPr>
          <p:cNvPr id="4" name="Slide Number Placeholder 3"/>
          <p:cNvSpPr>
            <a:spLocks noGrp="1"/>
          </p:cNvSpPr>
          <p:nvPr>
            <p:ph type="sldNum" sz="quarter" idx="5"/>
          </p:nvPr>
        </p:nvSpPr>
        <p:spPr/>
        <p:txBody>
          <a:bodyPr/>
          <a:lstStyle/>
          <a:p>
            <a:fld id="{9F45F8EB-643A-4837-A7D5-D1ADBA2E2795}" type="slidenum">
              <a:rPr lang="en-US" smtClean="0"/>
              <a:t>8</a:t>
            </a:fld>
            <a:endParaRPr lang="en-US"/>
          </a:p>
        </p:txBody>
      </p:sp>
    </p:spTree>
    <p:extLst>
      <p:ext uri="{BB962C8B-B14F-4D97-AF65-F5344CB8AC3E}">
        <p14:creationId xmlns:p14="http://schemas.microsoft.com/office/powerpoint/2010/main" val="285745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a:p>
            <a:r>
              <a:rPr lang="en-US" dirty="0"/>
              <a:t>Set your sales goals – setting a goal for the unit provides a target to achieve. Encourage each Scout to set a goal – when the goal is exceeded, the Scouts gains confidence. </a:t>
            </a:r>
          </a:p>
          <a:p>
            <a:endParaRPr lang="en-US" dirty="0"/>
          </a:p>
          <a:p>
            <a:r>
              <a:rPr lang="en-US" dirty="0"/>
              <a:t>Conduct a fun and exciting unit kickoff – Set the tone of the sale. An enthusiastic, positive kickoff will encourage your Scouts to reach their goals.</a:t>
            </a:r>
          </a:p>
          <a:p>
            <a:endParaRPr lang="en-US" dirty="0"/>
          </a:p>
          <a:p>
            <a:r>
              <a:rPr lang="en-US" dirty="0"/>
              <a:t>Communicate with your Scout families – Communication, communication, communication. And then more communication. Keep in touch with the families and the leaders. Inquire about their progress. Share successes!</a:t>
            </a:r>
          </a:p>
          <a:p>
            <a:endParaRPr lang="en-US" dirty="0"/>
          </a:p>
          <a:p>
            <a:r>
              <a:rPr lang="en-US" dirty="0"/>
              <a:t>Use unit incentives – even if your unit chooses to opt out of the incentive prize program, your unit can still provide it’s own incentive. What are some examples of incentives units have used in the past?</a:t>
            </a:r>
          </a:p>
          <a:p>
            <a:endParaRPr lang="en-US" dirty="0"/>
          </a:p>
          <a:p>
            <a:r>
              <a:rPr lang="en-US" dirty="0"/>
              <a:t>Participate in all methods of selling – using a multi-level approach to the sale strengthens your unit’s ability to have the best sale ever!</a:t>
            </a:r>
          </a:p>
        </p:txBody>
      </p:sp>
      <p:sp>
        <p:nvSpPr>
          <p:cNvPr id="4" name="Slide Number Placeholder 3"/>
          <p:cNvSpPr>
            <a:spLocks noGrp="1"/>
          </p:cNvSpPr>
          <p:nvPr>
            <p:ph type="sldNum" sz="quarter" idx="5"/>
          </p:nvPr>
        </p:nvSpPr>
        <p:spPr/>
        <p:txBody>
          <a:bodyPr/>
          <a:lstStyle/>
          <a:p>
            <a:fld id="{9F45F8EB-643A-4837-A7D5-D1ADBA2E2795}" type="slidenum">
              <a:rPr lang="en-US" smtClean="0"/>
              <a:t>9</a:t>
            </a:fld>
            <a:endParaRPr lang="en-US"/>
          </a:p>
        </p:txBody>
      </p:sp>
    </p:spTree>
    <p:extLst>
      <p:ext uri="{BB962C8B-B14F-4D97-AF65-F5344CB8AC3E}">
        <p14:creationId xmlns:p14="http://schemas.microsoft.com/office/powerpoint/2010/main" val="236349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D5B8AA-3066-4929-A147-EDF51D1C971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338969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5B8AA-3066-4929-A147-EDF51D1C971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1194200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5B8AA-3066-4929-A147-EDF51D1C971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3904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5B8AA-3066-4929-A147-EDF51D1C971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208228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D5B8AA-3066-4929-A147-EDF51D1C971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364033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D5B8AA-3066-4929-A147-EDF51D1C971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238453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D5B8AA-3066-4929-A147-EDF51D1C9715}"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2680267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D5B8AA-3066-4929-A147-EDF51D1C9715}"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216051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5B8AA-3066-4929-A147-EDF51D1C9715}"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3753061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D5B8AA-3066-4929-A147-EDF51D1C971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1598995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D5B8AA-3066-4929-A147-EDF51D1C971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4D820-1A2F-4F11-BB71-0DBF1A7B33BC}" type="slidenum">
              <a:rPr lang="en-US" smtClean="0"/>
              <a:t>‹#›</a:t>
            </a:fld>
            <a:endParaRPr lang="en-US"/>
          </a:p>
        </p:txBody>
      </p:sp>
    </p:spTree>
    <p:extLst>
      <p:ext uri="{BB962C8B-B14F-4D97-AF65-F5344CB8AC3E}">
        <p14:creationId xmlns:p14="http://schemas.microsoft.com/office/powerpoint/2010/main" val="138313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5B8AA-3066-4929-A147-EDF51D1C9715}"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4D820-1A2F-4F11-BB71-0DBF1A7B33BC}" type="slidenum">
              <a:rPr lang="en-US" smtClean="0"/>
              <a:t>‹#›</a:t>
            </a:fld>
            <a:endParaRPr lang="en-US"/>
          </a:p>
        </p:txBody>
      </p:sp>
    </p:spTree>
    <p:extLst>
      <p:ext uri="{BB962C8B-B14F-4D97-AF65-F5344CB8AC3E}">
        <p14:creationId xmlns:p14="http://schemas.microsoft.com/office/powerpoint/2010/main" val="869856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pngimg.com/download/43422"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jpe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jpe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padutchbsa.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pngimg.com/download/43422"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4D32-34E6-45C5-91CB-A1EA315838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20E6D70-45FC-4432-8D3C-CA256EF62C42}"/>
              </a:ext>
            </a:extLst>
          </p:cNvPr>
          <p:cNvSpPr>
            <a:spLocks noGrp="1"/>
          </p:cNvSpPr>
          <p:nvPr>
            <p:ph type="subTitle" idx="1"/>
          </p:nvPr>
        </p:nvSpPr>
        <p:spPr/>
        <p:txBody>
          <a:bodyPr/>
          <a:lstStyle/>
          <a:p>
            <a:endParaRPr lang="en-US"/>
          </a:p>
        </p:txBody>
      </p:sp>
      <p:pic>
        <p:nvPicPr>
          <p:cNvPr id="4" name="Picture 3" descr="See the source image">
            <a:extLst>
              <a:ext uri="{FF2B5EF4-FFF2-40B4-BE49-F238E27FC236}">
                <a16:creationId xmlns:a16="http://schemas.microsoft.com/office/drawing/2014/main" id="{B0E9497A-718C-4826-83EB-D9EBB75CAE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91" y="340469"/>
            <a:ext cx="11595371" cy="6196518"/>
          </a:xfrm>
          <a:prstGeom prst="rect">
            <a:avLst/>
          </a:prstGeom>
          <a:noFill/>
          <a:ln>
            <a:noFill/>
          </a:ln>
        </p:spPr>
      </p:pic>
      <p:sp>
        <p:nvSpPr>
          <p:cNvPr id="5" name="TextBox 4">
            <a:extLst>
              <a:ext uri="{FF2B5EF4-FFF2-40B4-BE49-F238E27FC236}">
                <a16:creationId xmlns:a16="http://schemas.microsoft.com/office/drawing/2014/main" id="{3CC211E7-A6A9-4058-A4EE-66E456A40A8A}"/>
              </a:ext>
            </a:extLst>
          </p:cNvPr>
          <p:cNvSpPr txBox="1"/>
          <p:nvPr/>
        </p:nvSpPr>
        <p:spPr>
          <a:xfrm>
            <a:off x="784698" y="1230868"/>
            <a:ext cx="10622603" cy="923330"/>
          </a:xfrm>
          <a:prstGeom prst="rect">
            <a:avLst/>
          </a:prstGeom>
          <a:noFill/>
        </p:spPr>
        <p:txBody>
          <a:bodyPr wrap="square" rtlCol="0">
            <a:spAutoFit/>
          </a:bodyPr>
          <a:lstStyle/>
          <a:p>
            <a:r>
              <a:rPr lang="en-US" sz="5400" dirty="0"/>
              <a:t>2021 FALL PRODUCT SALE</a:t>
            </a:r>
            <a:endParaRPr lang="en-US" dirty="0"/>
          </a:p>
        </p:txBody>
      </p:sp>
      <p:sp>
        <p:nvSpPr>
          <p:cNvPr id="8" name="TextBox 7">
            <a:extLst>
              <a:ext uri="{FF2B5EF4-FFF2-40B4-BE49-F238E27FC236}">
                <a16:creationId xmlns:a16="http://schemas.microsoft.com/office/drawing/2014/main" id="{AB296EDE-2AE8-4406-9A5D-0D1350F60CFA}"/>
              </a:ext>
            </a:extLst>
          </p:cNvPr>
          <p:cNvSpPr txBox="1"/>
          <p:nvPr/>
        </p:nvSpPr>
        <p:spPr>
          <a:xfrm>
            <a:off x="784698" y="1954788"/>
            <a:ext cx="10622603" cy="646331"/>
          </a:xfrm>
          <a:prstGeom prst="rect">
            <a:avLst/>
          </a:prstGeom>
          <a:noFill/>
        </p:spPr>
        <p:txBody>
          <a:bodyPr wrap="square" rtlCol="0">
            <a:spAutoFit/>
          </a:bodyPr>
          <a:lstStyle/>
          <a:p>
            <a:r>
              <a:rPr lang="en-US" sz="3600" dirty="0"/>
              <a:t>PA Dutch Council</a:t>
            </a:r>
          </a:p>
        </p:txBody>
      </p:sp>
      <p:pic>
        <p:nvPicPr>
          <p:cNvPr id="1034" name="Picture 10" descr="Professional Staff – Boy Scouts of America Coastal Georgia Council">
            <a:extLst>
              <a:ext uri="{FF2B5EF4-FFF2-40B4-BE49-F238E27FC236}">
                <a16:creationId xmlns:a16="http://schemas.microsoft.com/office/drawing/2014/main" id="{653D078A-D0DC-4C2A-A2F7-3EBA75AD3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085" y="468085"/>
            <a:ext cx="7728857" cy="772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01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1137E3AD-2689-4375-B55B-A29DA47B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8EBBA4-91EE-4833-B7F9-F4E9947A0462}"/>
              </a:ext>
            </a:extLst>
          </p:cNvPr>
          <p:cNvSpPr/>
          <p:nvPr/>
        </p:nvSpPr>
        <p:spPr>
          <a:xfrm>
            <a:off x="742122" y="516835"/>
            <a:ext cx="8401878" cy="5764695"/>
          </a:xfrm>
          <a:prstGeom prst="rect">
            <a:avLst/>
          </a:prstGeom>
          <a:blipFill>
            <a:blip r:embed="rId4"/>
            <a:tile tx="0" ty="0" sx="100000" sy="100000" flip="none" algn="tl"/>
          </a:blipFill>
          <a:ln w="889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See the source image">
            <a:extLst>
              <a:ext uri="{FF2B5EF4-FFF2-40B4-BE49-F238E27FC236}">
                <a16:creationId xmlns:a16="http://schemas.microsoft.com/office/drawing/2014/main" id="{61C7FF9A-B6BE-4F37-A1C7-036814C24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556" y="769226"/>
            <a:ext cx="1557151" cy="15167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C752FC2F-0A1A-4601-8159-6CEF82AC26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734" y="576470"/>
            <a:ext cx="1582898" cy="17095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4AADE35-B72D-4059-B01E-02E8F4A997AE}"/>
              </a:ext>
            </a:extLst>
          </p:cNvPr>
          <p:cNvSpPr txBox="1"/>
          <p:nvPr/>
        </p:nvSpPr>
        <p:spPr>
          <a:xfrm>
            <a:off x="1505269" y="2311042"/>
            <a:ext cx="6875584" cy="1538883"/>
          </a:xfrm>
          <a:prstGeom prst="rect">
            <a:avLst/>
          </a:prstGeom>
          <a:noFill/>
        </p:spPr>
        <p:txBody>
          <a:bodyPr wrap="square" rtlCol="0">
            <a:spAutoFit/>
          </a:bodyPr>
          <a:lstStyle/>
          <a:p>
            <a:pPr algn="ctr"/>
            <a:r>
              <a:rPr lang="en-US" sz="2600" b="1" dirty="0"/>
              <a:t>In Recognition of Outstanding Salesmanship in </a:t>
            </a:r>
          </a:p>
          <a:p>
            <a:pPr algn="ctr"/>
            <a:r>
              <a:rPr lang="en-US" sz="2600" b="1" dirty="0"/>
              <a:t>Support of Scouting in the PA Dutch Council</a:t>
            </a:r>
          </a:p>
          <a:p>
            <a:pPr algn="ctr"/>
            <a:endParaRPr lang="en-US" b="1" dirty="0"/>
          </a:p>
          <a:p>
            <a:pPr algn="ctr"/>
            <a:r>
              <a:rPr lang="en-US" sz="2400" b="1" dirty="0"/>
              <a:t>Presented to</a:t>
            </a:r>
          </a:p>
        </p:txBody>
      </p:sp>
      <p:sp>
        <p:nvSpPr>
          <p:cNvPr id="22" name="Rectangle 21">
            <a:extLst>
              <a:ext uri="{FF2B5EF4-FFF2-40B4-BE49-F238E27FC236}">
                <a16:creationId xmlns:a16="http://schemas.microsoft.com/office/drawing/2014/main" id="{A34867C1-AC21-4636-B799-C9D3BA3F9450}"/>
              </a:ext>
            </a:extLst>
          </p:cNvPr>
          <p:cNvSpPr/>
          <p:nvPr/>
        </p:nvSpPr>
        <p:spPr>
          <a:xfrm>
            <a:off x="1437691" y="740213"/>
            <a:ext cx="7010740" cy="1200329"/>
          </a:xfrm>
          <a:prstGeom prst="rect">
            <a:avLst/>
          </a:prstGeom>
          <a:no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2020 OUTSTANDING </a:t>
            </a:r>
          </a:p>
          <a:p>
            <a:pPr algn="ctr"/>
            <a:r>
              <a:rPr lang="en-US" sz="3600" b="1" cap="none" spc="0" dirty="0">
                <a:ln w="0"/>
                <a:solidFill>
                  <a:schemeClr val="tx1"/>
                </a:solidFill>
                <a:effectLst>
                  <a:outerShdw blurRad="38100" dist="19050" dir="2700000" algn="tl" rotWithShape="0">
                    <a:schemeClr val="dk1">
                      <a:alpha val="40000"/>
                    </a:schemeClr>
                  </a:outerShdw>
                </a:effectLst>
              </a:rPr>
              <a:t>SALESMANSHIP AWARD</a:t>
            </a:r>
          </a:p>
        </p:txBody>
      </p:sp>
      <p:sp>
        <p:nvSpPr>
          <p:cNvPr id="23" name="TextBox 22">
            <a:extLst>
              <a:ext uri="{FF2B5EF4-FFF2-40B4-BE49-F238E27FC236}">
                <a16:creationId xmlns:a16="http://schemas.microsoft.com/office/drawing/2014/main" id="{71EE620D-3E2B-4896-BF2F-7CE3322BBCDD}"/>
              </a:ext>
            </a:extLst>
          </p:cNvPr>
          <p:cNvSpPr txBox="1"/>
          <p:nvPr/>
        </p:nvSpPr>
        <p:spPr>
          <a:xfrm>
            <a:off x="1758131" y="4032166"/>
            <a:ext cx="6347790" cy="1815882"/>
          </a:xfrm>
          <a:prstGeom prst="rect">
            <a:avLst/>
          </a:prstGeom>
          <a:noFill/>
        </p:spPr>
        <p:txBody>
          <a:bodyPr wrap="square" rtlCol="0">
            <a:spAutoFit/>
          </a:bodyPr>
          <a:lstStyle/>
          <a:p>
            <a:pPr algn="ctr"/>
            <a:r>
              <a:rPr lang="en-US" sz="2800" b="1" dirty="0"/>
              <a:t>Landon </a:t>
            </a:r>
            <a:r>
              <a:rPr lang="en-US" sz="2800" b="1" dirty="0" err="1"/>
              <a:t>Dippner</a:t>
            </a:r>
            <a:r>
              <a:rPr lang="en-US" sz="2800" b="1" dirty="0"/>
              <a:t> – Pack 44 –  $ 5575.00</a:t>
            </a:r>
          </a:p>
          <a:p>
            <a:pPr algn="ctr"/>
            <a:endParaRPr lang="en-US" sz="1400" b="1" dirty="0"/>
          </a:p>
          <a:p>
            <a:pPr algn="ctr"/>
            <a:r>
              <a:rPr lang="en-US" sz="2800" b="1" dirty="0"/>
              <a:t>Nathan Yang – Troop 420 – $ 3800.00</a:t>
            </a:r>
          </a:p>
          <a:p>
            <a:pPr algn="ctr"/>
            <a:endParaRPr lang="en-US" sz="1400" b="1" dirty="0"/>
          </a:p>
          <a:p>
            <a:pPr algn="ctr"/>
            <a:r>
              <a:rPr lang="en-US" sz="2800" b="1" dirty="0"/>
              <a:t>Carter </a:t>
            </a:r>
            <a:r>
              <a:rPr lang="en-US" sz="2800" b="1" dirty="0" err="1"/>
              <a:t>Geesaman</a:t>
            </a:r>
            <a:r>
              <a:rPr lang="en-US" sz="2800" b="1" dirty="0"/>
              <a:t> – Pack 44 – $ 3285.00</a:t>
            </a:r>
          </a:p>
        </p:txBody>
      </p:sp>
      <p:pic>
        <p:nvPicPr>
          <p:cNvPr id="25" name="Picture 24">
            <a:extLst>
              <a:ext uri="{FF2B5EF4-FFF2-40B4-BE49-F238E27FC236}">
                <a16:creationId xmlns:a16="http://schemas.microsoft.com/office/drawing/2014/main" id="{DE9B91A6-3F11-4D6F-B0D2-4EDC24DB03F8}"/>
              </a:ext>
            </a:extLst>
          </p:cNvPr>
          <p:cNvPicPr>
            <a:picLocks noChangeAspect="1"/>
          </p:cNvPicPr>
          <p:nvPr/>
        </p:nvPicPr>
        <p:blipFill>
          <a:blip r:embed="rId7"/>
          <a:stretch>
            <a:fillRect/>
          </a:stretch>
        </p:blipFill>
        <p:spPr>
          <a:xfrm>
            <a:off x="7968050" y="2345635"/>
            <a:ext cx="3862540" cy="414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42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43D8E058-D19C-47EE-8032-43467C547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DB4D88-D888-4503-A50C-8E9E934034A5}"/>
              </a:ext>
            </a:extLst>
          </p:cNvPr>
          <p:cNvSpPr/>
          <p:nvPr/>
        </p:nvSpPr>
        <p:spPr>
          <a:xfrm>
            <a:off x="1041632" y="851240"/>
            <a:ext cx="10108734" cy="5025006"/>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C60BB9D9-103A-4539-A59C-FA437118D09E}"/>
              </a:ext>
            </a:extLst>
          </p:cNvPr>
          <p:cNvPicPr>
            <a:picLocks noChangeAspect="1"/>
          </p:cNvPicPr>
          <p:nvPr/>
        </p:nvPicPr>
        <p:blipFill>
          <a:blip r:embed="rId4"/>
          <a:stretch>
            <a:fillRect/>
          </a:stretch>
        </p:blipFill>
        <p:spPr>
          <a:xfrm>
            <a:off x="1319868" y="968807"/>
            <a:ext cx="2740972" cy="4789872"/>
          </a:xfrm>
          <a:prstGeom prst="rect">
            <a:avLst/>
          </a:prstGeom>
        </p:spPr>
      </p:pic>
      <p:sp>
        <p:nvSpPr>
          <p:cNvPr id="12" name="TextBox 11">
            <a:extLst>
              <a:ext uri="{FF2B5EF4-FFF2-40B4-BE49-F238E27FC236}">
                <a16:creationId xmlns:a16="http://schemas.microsoft.com/office/drawing/2014/main" id="{160A0903-4D70-4E0D-A153-679F53641A44}"/>
              </a:ext>
            </a:extLst>
          </p:cNvPr>
          <p:cNvSpPr txBox="1"/>
          <p:nvPr/>
        </p:nvSpPr>
        <p:spPr>
          <a:xfrm>
            <a:off x="2298583" y="1281418"/>
            <a:ext cx="8573549" cy="1107996"/>
          </a:xfrm>
          <a:prstGeom prst="rect">
            <a:avLst/>
          </a:prstGeom>
          <a:noFill/>
          <a:ln>
            <a:noFill/>
          </a:ln>
        </p:spPr>
        <p:txBody>
          <a:bodyPr wrap="square" rtlCol="0">
            <a:spAutoFit/>
          </a:bodyPr>
          <a:lstStyle/>
          <a:p>
            <a:r>
              <a:rPr lang="en-US" sz="6600" b="1" dirty="0">
                <a:solidFill>
                  <a:schemeClr val="bg1"/>
                </a:solidFill>
                <a:effectLst>
                  <a:outerShdw blurRad="38100" dist="38100" dir="2700000" algn="tl">
                    <a:srgbClr val="000000">
                      <a:alpha val="43137"/>
                    </a:srgbClr>
                  </a:outerShdw>
                </a:effectLst>
              </a:rPr>
              <a:t>YOU CAN DO IT TOO!</a:t>
            </a:r>
          </a:p>
        </p:txBody>
      </p:sp>
      <p:pic>
        <p:nvPicPr>
          <p:cNvPr id="18" name="Picture 17">
            <a:extLst>
              <a:ext uri="{FF2B5EF4-FFF2-40B4-BE49-F238E27FC236}">
                <a16:creationId xmlns:a16="http://schemas.microsoft.com/office/drawing/2014/main" id="{7FC38472-B9C7-48AC-AEC8-B85289BEEDB8}"/>
              </a:ext>
            </a:extLst>
          </p:cNvPr>
          <p:cNvPicPr>
            <a:picLocks noChangeAspect="1"/>
          </p:cNvPicPr>
          <p:nvPr/>
        </p:nvPicPr>
        <p:blipFill>
          <a:blip r:embed="rId5"/>
          <a:stretch>
            <a:fillRect/>
          </a:stretch>
        </p:blipFill>
        <p:spPr>
          <a:xfrm>
            <a:off x="5270430" y="2477374"/>
            <a:ext cx="3971925" cy="3829050"/>
          </a:xfrm>
          <a:prstGeom prst="rect">
            <a:avLst/>
          </a:prstGeom>
        </p:spPr>
      </p:pic>
    </p:spTree>
    <p:extLst>
      <p:ext uri="{BB962C8B-B14F-4D97-AF65-F5344CB8AC3E}">
        <p14:creationId xmlns:p14="http://schemas.microsoft.com/office/powerpoint/2010/main" val="347600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3146158-E4F7-4ADB-9430-B41BFEF9B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C38E42-B0DF-44FD-8CD9-4537484846BD}"/>
              </a:ext>
            </a:extLst>
          </p:cNvPr>
          <p:cNvSpPr txBox="1"/>
          <p:nvPr/>
        </p:nvSpPr>
        <p:spPr>
          <a:xfrm>
            <a:off x="645951" y="458956"/>
            <a:ext cx="3134873" cy="5816977"/>
          </a:xfrm>
          <a:prstGeom prst="rect">
            <a:avLst/>
          </a:prstGeom>
          <a:solidFill>
            <a:srgbClr val="0070C0"/>
          </a:solidFill>
          <a:ln w="28575">
            <a:solidFill>
              <a:srgbClr val="002060"/>
            </a:solidFill>
          </a:ln>
        </p:spPr>
        <p:txBody>
          <a:bodyPr wrap="square" rtlCol="0">
            <a:spAutoFit/>
          </a:bodyPr>
          <a:lstStyle/>
          <a:p>
            <a:r>
              <a:rPr lang="en-US" sz="2800" dirty="0">
                <a:solidFill>
                  <a:schemeClr val="bg1"/>
                </a:solidFill>
              </a:rPr>
              <a:t>Tonight’s Agenda…</a:t>
            </a:r>
          </a:p>
          <a:p>
            <a:endParaRPr lang="en-US" sz="2800" dirty="0">
              <a:solidFill>
                <a:schemeClr val="bg1"/>
              </a:solidFill>
            </a:endParaRPr>
          </a:p>
          <a:p>
            <a:endParaRPr lang="en-US" sz="2800" dirty="0">
              <a:solidFill>
                <a:schemeClr val="bg1"/>
              </a:solidFill>
            </a:endParaRPr>
          </a:p>
          <a:p>
            <a:pPr marL="285750" indent="-285750">
              <a:buBlip>
                <a:blip r:embed="rId4">
                  <a:extLst>
                    <a:ext uri="{837473B0-CC2E-450A-ABE3-18F120FF3D39}">
                      <a1611:picAttrSrcUrl xmlns:a1611="http://schemas.microsoft.com/office/drawing/2016/11/main" r:id="rId5"/>
                    </a:ext>
                  </a:extLst>
                </a:blip>
              </a:buBlip>
            </a:pPr>
            <a:r>
              <a:rPr lang="en-US" sz="2800" dirty="0">
                <a:solidFill>
                  <a:schemeClr val="bg1"/>
                </a:solidFill>
              </a:rPr>
              <a:t>Product Updates</a:t>
            </a:r>
          </a:p>
          <a:p>
            <a:pPr marL="285750" indent="-285750">
              <a:buBlip>
                <a:blip r:embed="rId4">
                  <a:extLst>
                    <a:ext uri="{837473B0-CC2E-450A-ABE3-18F120FF3D39}">
                      <a1611:picAttrSrcUrl xmlns:a1611="http://schemas.microsoft.com/office/drawing/2016/11/main" r:id="rId5"/>
                    </a:ext>
                  </a:extLst>
                </a:blip>
              </a:buBlip>
            </a:pPr>
            <a:r>
              <a:rPr lang="en-US" sz="2800" dirty="0">
                <a:solidFill>
                  <a:schemeClr val="bg1"/>
                </a:solidFill>
              </a:rPr>
              <a:t>Methods of Selling</a:t>
            </a:r>
          </a:p>
          <a:p>
            <a:pPr marL="285750" indent="-285750">
              <a:buBlip>
                <a:blip r:embed="rId4">
                  <a:extLst>
                    <a:ext uri="{837473B0-CC2E-450A-ABE3-18F120FF3D39}">
                      <a1611:picAttrSrcUrl xmlns:a1611="http://schemas.microsoft.com/office/drawing/2016/11/main" r:id="rId5"/>
                    </a:ext>
                  </a:extLst>
                </a:blip>
              </a:buBlip>
            </a:pPr>
            <a:r>
              <a:rPr lang="en-US" sz="2800" dirty="0">
                <a:solidFill>
                  <a:schemeClr val="bg1"/>
                </a:solidFill>
              </a:rPr>
              <a:t>2021 Incentives &amp; Commission </a:t>
            </a:r>
          </a:p>
          <a:p>
            <a:pPr marL="285750" indent="-285750">
              <a:buBlip>
                <a:blip r:embed="rId4">
                  <a:extLst>
                    <a:ext uri="{837473B0-CC2E-450A-ABE3-18F120FF3D39}">
                      <a1611:picAttrSrcUrl xmlns:a1611="http://schemas.microsoft.com/office/drawing/2016/11/main" r:id="rId5"/>
                    </a:ext>
                  </a:extLst>
                </a:blip>
              </a:buBlip>
            </a:pPr>
            <a:r>
              <a:rPr lang="en-US" sz="2800" dirty="0">
                <a:solidFill>
                  <a:schemeClr val="bg1"/>
                </a:solidFill>
              </a:rPr>
              <a:t>Pecatonica River System</a:t>
            </a:r>
          </a:p>
          <a:p>
            <a:pPr marL="285750" indent="-285750">
              <a:buBlip>
                <a:blip r:embed="rId4">
                  <a:extLst>
                    <a:ext uri="{837473B0-CC2E-450A-ABE3-18F120FF3D39}">
                      <a1611:picAttrSrcUrl xmlns:a1611="http://schemas.microsoft.com/office/drawing/2016/11/main" r:id="rId5"/>
                    </a:ext>
                  </a:extLst>
                </a:blip>
              </a:buBlip>
            </a:pPr>
            <a:r>
              <a:rPr lang="en-US" sz="2800" dirty="0">
                <a:solidFill>
                  <a:schemeClr val="bg1"/>
                </a:solidFill>
              </a:rPr>
              <a:t>Tips &amp; Best Practices</a:t>
            </a:r>
          </a:p>
          <a:p>
            <a:endParaRPr lang="en-US"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1B480C1D-058F-41F0-9D0B-98CFEE9BA553}"/>
              </a:ext>
            </a:extLst>
          </p:cNvPr>
          <p:cNvPicPr>
            <a:picLocks noChangeAspect="1"/>
          </p:cNvPicPr>
          <p:nvPr/>
        </p:nvPicPr>
        <p:blipFill>
          <a:blip r:embed="rId6"/>
          <a:stretch>
            <a:fillRect/>
          </a:stretch>
        </p:blipFill>
        <p:spPr>
          <a:xfrm>
            <a:off x="4697835" y="1258447"/>
            <a:ext cx="6073629" cy="4495331"/>
          </a:xfrm>
          <a:prstGeom prst="rect">
            <a:avLst/>
          </a:prstGeom>
        </p:spPr>
      </p:pic>
    </p:spTree>
    <p:extLst>
      <p:ext uri="{BB962C8B-B14F-4D97-AF65-F5344CB8AC3E}">
        <p14:creationId xmlns:p14="http://schemas.microsoft.com/office/powerpoint/2010/main" val="31652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C200B9B-A320-42B4-A4CC-E0A3D6BEDD8D}"/>
              </a:ext>
            </a:extLst>
          </p:cNvPr>
          <p:cNvPicPr>
            <a:picLocks noChangeAspect="1"/>
          </p:cNvPicPr>
          <p:nvPr/>
        </p:nvPicPr>
        <p:blipFill>
          <a:blip r:embed="rId4"/>
          <a:stretch>
            <a:fillRect/>
          </a:stretch>
        </p:blipFill>
        <p:spPr>
          <a:xfrm>
            <a:off x="565964" y="1455708"/>
            <a:ext cx="6315075"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118DF98B-A705-4D91-A4D7-08952B9AA8C2}"/>
              </a:ext>
            </a:extLst>
          </p:cNvPr>
          <p:cNvPicPr>
            <a:picLocks noChangeAspect="1"/>
          </p:cNvPicPr>
          <p:nvPr/>
        </p:nvPicPr>
        <p:blipFill>
          <a:blip r:embed="rId5"/>
          <a:stretch>
            <a:fillRect/>
          </a:stretch>
        </p:blipFill>
        <p:spPr>
          <a:xfrm>
            <a:off x="5349060" y="1979428"/>
            <a:ext cx="6315075" cy="126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5A424E49-3C56-4181-BFE0-9EA9DD090949}"/>
              </a:ext>
            </a:extLst>
          </p:cNvPr>
          <p:cNvPicPr>
            <a:picLocks noChangeAspect="1"/>
          </p:cNvPicPr>
          <p:nvPr/>
        </p:nvPicPr>
        <p:blipFill>
          <a:blip r:embed="rId6"/>
          <a:stretch>
            <a:fillRect/>
          </a:stretch>
        </p:blipFill>
        <p:spPr>
          <a:xfrm>
            <a:off x="565964" y="3215859"/>
            <a:ext cx="6315075" cy="122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27BDF383-7D43-4307-9412-4647C51381A6}"/>
              </a:ext>
            </a:extLst>
          </p:cNvPr>
          <p:cNvPicPr>
            <a:picLocks noChangeAspect="1"/>
          </p:cNvPicPr>
          <p:nvPr/>
        </p:nvPicPr>
        <p:blipFill>
          <a:blip r:embed="rId7"/>
          <a:stretch>
            <a:fillRect/>
          </a:stretch>
        </p:blipFill>
        <p:spPr>
          <a:xfrm>
            <a:off x="5330011" y="3722522"/>
            <a:ext cx="6296025"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4592BED2-6A88-403A-93D3-5CE7F751F551}"/>
              </a:ext>
            </a:extLst>
          </p:cNvPr>
          <p:cNvPicPr>
            <a:picLocks noChangeAspect="1"/>
          </p:cNvPicPr>
          <p:nvPr/>
        </p:nvPicPr>
        <p:blipFill>
          <a:blip r:embed="rId8"/>
          <a:stretch>
            <a:fillRect/>
          </a:stretch>
        </p:blipFill>
        <p:spPr>
          <a:xfrm>
            <a:off x="575489" y="5189372"/>
            <a:ext cx="6305550" cy="126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a:extLst>
              <a:ext uri="{FF2B5EF4-FFF2-40B4-BE49-F238E27FC236}">
                <a16:creationId xmlns:a16="http://schemas.microsoft.com/office/drawing/2014/main" id="{C5A05237-B3B3-4D60-9D7D-FEDFE98EC0F2}"/>
              </a:ext>
            </a:extLst>
          </p:cNvPr>
          <p:cNvSpPr txBox="1"/>
          <p:nvPr/>
        </p:nvSpPr>
        <p:spPr>
          <a:xfrm>
            <a:off x="2403802" y="347712"/>
            <a:ext cx="7599680" cy="1107996"/>
          </a:xfrm>
          <a:prstGeom prst="rect">
            <a:avLst/>
          </a:prstGeom>
          <a:solidFill>
            <a:srgbClr val="92D050"/>
          </a:solidFill>
          <a:ln w="57150">
            <a:solidFill>
              <a:schemeClr val="accent2">
                <a:lumMod val="75000"/>
              </a:schemeClr>
            </a:solidFill>
          </a:ln>
        </p:spPr>
        <p:txBody>
          <a:bodyPr wrap="square" rtlCol="0">
            <a:spAutoFit/>
          </a:bodyPr>
          <a:lstStyle/>
          <a:p>
            <a:pPr algn="ctr"/>
            <a:r>
              <a:rPr lang="en-US" sz="6600" b="1" dirty="0"/>
              <a:t>2021 CALENDAR</a:t>
            </a:r>
          </a:p>
        </p:txBody>
      </p:sp>
    </p:spTree>
    <p:extLst>
      <p:ext uri="{BB962C8B-B14F-4D97-AF65-F5344CB8AC3E}">
        <p14:creationId xmlns:p14="http://schemas.microsoft.com/office/powerpoint/2010/main" val="75162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574A13-CF06-4274-A128-4C8B6E803299}"/>
              </a:ext>
            </a:extLst>
          </p:cNvPr>
          <p:cNvSpPr txBox="1"/>
          <p:nvPr/>
        </p:nvSpPr>
        <p:spPr>
          <a:xfrm>
            <a:off x="1449859" y="421920"/>
            <a:ext cx="9135763" cy="1107996"/>
          </a:xfrm>
          <a:prstGeom prst="rect">
            <a:avLst/>
          </a:prstGeom>
          <a:solidFill>
            <a:srgbClr val="92D050"/>
          </a:solidFill>
          <a:ln w="57150">
            <a:solidFill>
              <a:schemeClr val="accent2">
                <a:lumMod val="75000"/>
              </a:schemeClr>
            </a:solidFill>
          </a:ln>
        </p:spPr>
        <p:txBody>
          <a:bodyPr wrap="square" rtlCol="0">
            <a:spAutoFit/>
          </a:bodyPr>
          <a:lstStyle/>
          <a:p>
            <a:pPr algn="ctr"/>
            <a:r>
              <a:rPr lang="en-US" sz="6600" b="1" dirty="0"/>
              <a:t>PATH TO ADVANCEMENT</a:t>
            </a:r>
          </a:p>
        </p:txBody>
      </p:sp>
      <p:sp>
        <p:nvSpPr>
          <p:cNvPr id="8" name="TextBox 7">
            <a:extLst>
              <a:ext uri="{FF2B5EF4-FFF2-40B4-BE49-F238E27FC236}">
                <a16:creationId xmlns:a16="http://schemas.microsoft.com/office/drawing/2014/main" id="{94310943-E811-428C-87BA-A9B17A6A6E10}"/>
              </a:ext>
            </a:extLst>
          </p:cNvPr>
          <p:cNvSpPr txBox="1"/>
          <p:nvPr/>
        </p:nvSpPr>
        <p:spPr>
          <a:xfrm>
            <a:off x="9572339" y="1261472"/>
            <a:ext cx="4769767" cy="1705232"/>
          </a:xfrm>
          <a:prstGeom prst="rect">
            <a:avLst/>
          </a:prstGeom>
          <a:noFill/>
        </p:spPr>
        <p:txBody>
          <a:bodyPr wrap="square" rtlCol="0">
            <a:spAutoFit/>
          </a:bodyPr>
          <a:lstStyle/>
          <a:p>
            <a:endParaRPr lang="en-US" dirty="0"/>
          </a:p>
        </p:txBody>
      </p:sp>
      <p:pic>
        <p:nvPicPr>
          <p:cNvPr id="17" name="Picture 16">
            <a:extLst>
              <a:ext uri="{FF2B5EF4-FFF2-40B4-BE49-F238E27FC236}">
                <a16:creationId xmlns:a16="http://schemas.microsoft.com/office/drawing/2014/main" id="{DCA59928-E488-46E7-86F3-843C0369FDB6}"/>
              </a:ext>
            </a:extLst>
          </p:cNvPr>
          <p:cNvPicPr>
            <a:picLocks noChangeAspect="1"/>
          </p:cNvPicPr>
          <p:nvPr/>
        </p:nvPicPr>
        <p:blipFill>
          <a:blip r:embed="rId4"/>
          <a:stretch>
            <a:fillRect/>
          </a:stretch>
        </p:blipFill>
        <p:spPr>
          <a:xfrm>
            <a:off x="342115" y="3218781"/>
            <a:ext cx="1893960" cy="1883379"/>
          </a:xfrm>
          <a:prstGeom prst="rect">
            <a:avLst/>
          </a:prstGeom>
          <a:ln w="19050">
            <a:solidFill>
              <a:schemeClr val="tx1"/>
            </a:solidFill>
          </a:ln>
        </p:spPr>
      </p:pic>
      <p:pic>
        <p:nvPicPr>
          <p:cNvPr id="19" name="Picture 18">
            <a:extLst>
              <a:ext uri="{FF2B5EF4-FFF2-40B4-BE49-F238E27FC236}">
                <a16:creationId xmlns:a16="http://schemas.microsoft.com/office/drawing/2014/main" id="{E0FD7511-415A-45DF-9FDF-57A44A0CE2B0}"/>
              </a:ext>
            </a:extLst>
          </p:cNvPr>
          <p:cNvPicPr>
            <a:picLocks noChangeAspect="1"/>
          </p:cNvPicPr>
          <p:nvPr/>
        </p:nvPicPr>
        <p:blipFill>
          <a:blip r:embed="rId5"/>
          <a:stretch>
            <a:fillRect/>
          </a:stretch>
        </p:blipFill>
        <p:spPr>
          <a:xfrm>
            <a:off x="2061138" y="3136708"/>
            <a:ext cx="1908770" cy="617343"/>
          </a:xfrm>
          <a:prstGeom prst="rect">
            <a:avLst/>
          </a:prstGeom>
          <a:ln w="12700">
            <a:solidFill>
              <a:schemeClr val="tx1"/>
            </a:solidFill>
          </a:ln>
        </p:spPr>
      </p:pic>
      <p:pic>
        <p:nvPicPr>
          <p:cNvPr id="21" name="Picture 20">
            <a:extLst>
              <a:ext uri="{FF2B5EF4-FFF2-40B4-BE49-F238E27FC236}">
                <a16:creationId xmlns:a16="http://schemas.microsoft.com/office/drawing/2014/main" id="{7E574D16-321E-4C9C-9259-7196F7CD0DBE}"/>
              </a:ext>
            </a:extLst>
          </p:cNvPr>
          <p:cNvPicPr>
            <a:picLocks noChangeAspect="1"/>
          </p:cNvPicPr>
          <p:nvPr/>
        </p:nvPicPr>
        <p:blipFill>
          <a:blip r:embed="rId6"/>
          <a:stretch>
            <a:fillRect/>
          </a:stretch>
        </p:blipFill>
        <p:spPr>
          <a:xfrm>
            <a:off x="2066693" y="3994684"/>
            <a:ext cx="1979970" cy="602096"/>
          </a:xfrm>
          <a:prstGeom prst="rect">
            <a:avLst/>
          </a:prstGeom>
          <a:ln w="12700">
            <a:solidFill>
              <a:schemeClr val="tx1"/>
            </a:solidFill>
          </a:ln>
        </p:spPr>
      </p:pic>
      <p:pic>
        <p:nvPicPr>
          <p:cNvPr id="23" name="Picture 22">
            <a:extLst>
              <a:ext uri="{FF2B5EF4-FFF2-40B4-BE49-F238E27FC236}">
                <a16:creationId xmlns:a16="http://schemas.microsoft.com/office/drawing/2014/main" id="{359935C4-8FAF-43E4-B22A-7B0A3B84AF6E}"/>
              </a:ext>
            </a:extLst>
          </p:cNvPr>
          <p:cNvPicPr>
            <a:picLocks noChangeAspect="1"/>
          </p:cNvPicPr>
          <p:nvPr/>
        </p:nvPicPr>
        <p:blipFill>
          <a:blip r:embed="rId7"/>
          <a:stretch>
            <a:fillRect/>
          </a:stretch>
        </p:blipFill>
        <p:spPr>
          <a:xfrm>
            <a:off x="1739695" y="4678173"/>
            <a:ext cx="1825863" cy="1858275"/>
          </a:xfrm>
          <a:prstGeom prst="rect">
            <a:avLst/>
          </a:prstGeom>
          <a:ln w="12700">
            <a:solidFill>
              <a:schemeClr val="tx1"/>
            </a:solidFill>
          </a:ln>
        </p:spPr>
      </p:pic>
      <p:sp>
        <p:nvSpPr>
          <p:cNvPr id="24" name="Rectangle 23">
            <a:extLst>
              <a:ext uri="{FF2B5EF4-FFF2-40B4-BE49-F238E27FC236}">
                <a16:creationId xmlns:a16="http://schemas.microsoft.com/office/drawing/2014/main" id="{8A32F84E-C701-45F3-87D6-60D0C424D13C}"/>
              </a:ext>
            </a:extLst>
          </p:cNvPr>
          <p:cNvSpPr/>
          <p:nvPr/>
        </p:nvSpPr>
        <p:spPr>
          <a:xfrm>
            <a:off x="687402" y="1540495"/>
            <a:ext cx="2916446" cy="156345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ee the source image">
            <a:extLst>
              <a:ext uri="{FF2B5EF4-FFF2-40B4-BE49-F238E27FC236}">
                <a16:creationId xmlns:a16="http://schemas.microsoft.com/office/drawing/2014/main" id="{D6845318-A9BA-435A-A0BC-433F9F3B51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073" y="1605385"/>
            <a:ext cx="2579105" cy="13496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8FED792-E18B-48FE-9FFF-1772DB01A63E}"/>
              </a:ext>
            </a:extLst>
          </p:cNvPr>
          <p:cNvSpPr/>
          <p:nvPr/>
        </p:nvSpPr>
        <p:spPr>
          <a:xfrm>
            <a:off x="4497859" y="4818927"/>
            <a:ext cx="6911546" cy="13264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See the source image">
            <a:extLst>
              <a:ext uri="{FF2B5EF4-FFF2-40B4-BE49-F238E27FC236}">
                <a16:creationId xmlns:a16="http://schemas.microsoft.com/office/drawing/2014/main" id="{17393F29-5615-4A0B-AE04-3803DBAD1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3381" y="4933268"/>
            <a:ext cx="6595832" cy="11079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A875BE0-5387-465D-A19E-4DD3729E0021}"/>
              </a:ext>
            </a:extLst>
          </p:cNvPr>
          <p:cNvPicPr>
            <a:picLocks noChangeAspect="1"/>
          </p:cNvPicPr>
          <p:nvPr/>
        </p:nvPicPr>
        <p:blipFill>
          <a:blip r:embed="rId10"/>
          <a:stretch>
            <a:fillRect/>
          </a:stretch>
        </p:blipFill>
        <p:spPr>
          <a:xfrm>
            <a:off x="4186184" y="2486982"/>
            <a:ext cx="1825863" cy="2227783"/>
          </a:xfrm>
          <a:prstGeom prst="rect">
            <a:avLst/>
          </a:prstGeom>
          <a:ln w="12700">
            <a:solidFill>
              <a:schemeClr val="tx1"/>
            </a:solidFill>
          </a:ln>
        </p:spPr>
      </p:pic>
      <p:pic>
        <p:nvPicPr>
          <p:cNvPr id="29" name="Picture 28">
            <a:extLst>
              <a:ext uri="{FF2B5EF4-FFF2-40B4-BE49-F238E27FC236}">
                <a16:creationId xmlns:a16="http://schemas.microsoft.com/office/drawing/2014/main" id="{57B9226A-C7AB-496C-AF64-2FB28AB72B1A}"/>
              </a:ext>
            </a:extLst>
          </p:cNvPr>
          <p:cNvPicPr>
            <a:picLocks noChangeAspect="1"/>
          </p:cNvPicPr>
          <p:nvPr/>
        </p:nvPicPr>
        <p:blipFill>
          <a:blip r:embed="rId11"/>
          <a:stretch>
            <a:fillRect/>
          </a:stretch>
        </p:blipFill>
        <p:spPr>
          <a:xfrm>
            <a:off x="5933381" y="2000758"/>
            <a:ext cx="1825863" cy="2005089"/>
          </a:xfrm>
          <a:prstGeom prst="rect">
            <a:avLst/>
          </a:prstGeom>
          <a:ln w="12700">
            <a:solidFill>
              <a:schemeClr val="tx1"/>
            </a:solidFill>
          </a:ln>
        </p:spPr>
      </p:pic>
      <p:pic>
        <p:nvPicPr>
          <p:cNvPr id="31" name="Picture 30">
            <a:extLst>
              <a:ext uri="{FF2B5EF4-FFF2-40B4-BE49-F238E27FC236}">
                <a16:creationId xmlns:a16="http://schemas.microsoft.com/office/drawing/2014/main" id="{1531BC41-8801-41AA-818C-A13419DCF832}"/>
              </a:ext>
            </a:extLst>
          </p:cNvPr>
          <p:cNvPicPr>
            <a:picLocks noChangeAspect="1"/>
          </p:cNvPicPr>
          <p:nvPr/>
        </p:nvPicPr>
        <p:blipFill>
          <a:blip r:embed="rId12"/>
          <a:stretch>
            <a:fillRect/>
          </a:stretch>
        </p:blipFill>
        <p:spPr>
          <a:xfrm>
            <a:off x="7730876" y="1725654"/>
            <a:ext cx="1997740" cy="2227783"/>
          </a:xfrm>
          <a:prstGeom prst="rect">
            <a:avLst/>
          </a:prstGeom>
          <a:ln w="12700">
            <a:solidFill>
              <a:schemeClr val="tx1"/>
            </a:solidFill>
          </a:ln>
        </p:spPr>
      </p:pic>
      <p:pic>
        <p:nvPicPr>
          <p:cNvPr id="1029" name="Picture 1028">
            <a:extLst>
              <a:ext uri="{FF2B5EF4-FFF2-40B4-BE49-F238E27FC236}">
                <a16:creationId xmlns:a16="http://schemas.microsoft.com/office/drawing/2014/main" id="{C548BF02-0686-4FC3-8687-EEB6E084D525}"/>
              </a:ext>
            </a:extLst>
          </p:cNvPr>
          <p:cNvPicPr>
            <a:picLocks noChangeAspect="1"/>
          </p:cNvPicPr>
          <p:nvPr/>
        </p:nvPicPr>
        <p:blipFill>
          <a:blip r:embed="rId13"/>
          <a:stretch>
            <a:fillRect/>
          </a:stretch>
        </p:blipFill>
        <p:spPr>
          <a:xfrm>
            <a:off x="9506441" y="2179142"/>
            <a:ext cx="2096561" cy="1402075"/>
          </a:xfrm>
          <a:prstGeom prst="rect">
            <a:avLst/>
          </a:prstGeom>
          <a:ln w="12700">
            <a:solidFill>
              <a:schemeClr val="tx1"/>
            </a:solidFill>
          </a:ln>
        </p:spPr>
      </p:pic>
      <p:pic>
        <p:nvPicPr>
          <p:cNvPr id="1032" name="Picture 1031">
            <a:extLst>
              <a:ext uri="{FF2B5EF4-FFF2-40B4-BE49-F238E27FC236}">
                <a16:creationId xmlns:a16="http://schemas.microsoft.com/office/drawing/2014/main" id="{8EB04C35-BC17-4A48-859A-6873CA186AD5}"/>
              </a:ext>
            </a:extLst>
          </p:cNvPr>
          <p:cNvPicPr>
            <a:picLocks noChangeAspect="1"/>
          </p:cNvPicPr>
          <p:nvPr/>
        </p:nvPicPr>
        <p:blipFill>
          <a:blip r:embed="rId14"/>
          <a:stretch>
            <a:fillRect/>
          </a:stretch>
        </p:blipFill>
        <p:spPr>
          <a:xfrm>
            <a:off x="9489229" y="3809038"/>
            <a:ext cx="2113773" cy="787742"/>
          </a:xfrm>
          <a:prstGeom prst="rect">
            <a:avLst/>
          </a:prstGeom>
          <a:ln w="12700">
            <a:solidFill>
              <a:schemeClr val="tx1"/>
            </a:solidFill>
          </a:ln>
        </p:spPr>
      </p:pic>
    </p:spTree>
    <p:extLst>
      <p:ext uri="{BB962C8B-B14F-4D97-AF65-F5344CB8AC3E}">
        <p14:creationId xmlns:p14="http://schemas.microsoft.com/office/powerpoint/2010/main" val="2008028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F3B99-74B0-448F-B5A5-4DAED00C0B1B}"/>
              </a:ext>
            </a:extLst>
          </p:cNvPr>
          <p:cNvSpPr txBox="1"/>
          <p:nvPr/>
        </p:nvSpPr>
        <p:spPr>
          <a:xfrm>
            <a:off x="2148428" y="697708"/>
            <a:ext cx="7599680" cy="2308324"/>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2021 </a:t>
            </a:r>
          </a:p>
          <a:p>
            <a:pPr algn="ctr"/>
            <a:r>
              <a:rPr lang="en-US" sz="7200" b="1" dirty="0"/>
              <a:t>PRODUCT</a:t>
            </a:r>
          </a:p>
        </p:txBody>
      </p:sp>
      <p:pic>
        <p:nvPicPr>
          <p:cNvPr id="27" name="Picture 26">
            <a:extLst>
              <a:ext uri="{FF2B5EF4-FFF2-40B4-BE49-F238E27FC236}">
                <a16:creationId xmlns:a16="http://schemas.microsoft.com/office/drawing/2014/main" id="{24DD53F1-43FC-44E2-8346-9D0215A98876}"/>
              </a:ext>
            </a:extLst>
          </p:cNvPr>
          <p:cNvPicPr>
            <a:picLocks noChangeAspect="1"/>
          </p:cNvPicPr>
          <p:nvPr/>
        </p:nvPicPr>
        <p:blipFill>
          <a:blip r:embed="rId4"/>
          <a:stretch>
            <a:fillRect/>
          </a:stretch>
        </p:blipFill>
        <p:spPr>
          <a:xfrm>
            <a:off x="698246" y="2542281"/>
            <a:ext cx="3378523" cy="3051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a:extLst>
              <a:ext uri="{FF2B5EF4-FFF2-40B4-BE49-F238E27FC236}">
                <a16:creationId xmlns:a16="http://schemas.microsoft.com/office/drawing/2014/main" id="{15235318-D165-48DC-9A4A-E27B21DDA848}"/>
              </a:ext>
            </a:extLst>
          </p:cNvPr>
          <p:cNvPicPr>
            <a:picLocks noChangeAspect="1"/>
          </p:cNvPicPr>
          <p:nvPr/>
        </p:nvPicPr>
        <p:blipFill>
          <a:blip r:embed="rId5"/>
          <a:stretch>
            <a:fillRect/>
          </a:stretch>
        </p:blipFill>
        <p:spPr>
          <a:xfrm>
            <a:off x="7718138" y="2421720"/>
            <a:ext cx="4059940" cy="2988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a:extLst>
              <a:ext uri="{FF2B5EF4-FFF2-40B4-BE49-F238E27FC236}">
                <a16:creationId xmlns:a16="http://schemas.microsoft.com/office/drawing/2014/main" id="{306DDB7F-818C-45E1-86EB-6EBAE4714CA1}"/>
              </a:ext>
            </a:extLst>
          </p:cNvPr>
          <p:cNvPicPr>
            <a:picLocks noChangeAspect="1"/>
          </p:cNvPicPr>
          <p:nvPr/>
        </p:nvPicPr>
        <p:blipFill>
          <a:blip r:embed="rId6"/>
          <a:stretch>
            <a:fillRect/>
          </a:stretch>
        </p:blipFill>
        <p:spPr>
          <a:xfrm>
            <a:off x="4849290" y="3649588"/>
            <a:ext cx="3304640" cy="2703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5171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293D74-B42E-4AF1-BA1D-52AACA3D30E1}"/>
              </a:ext>
            </a:extLst>
          </p:cNvPr>
          <p:cNvPicPr>
            <a:picLocks noChangeAspect="1"/>
          </p:cNvPicPr>
          <p:nvPr/>
        </p:nvPicPr>
        <p:blipFill>
          <a:blip r:embed="rId4"/>
          <a:stretch>
            <a:fillRect/>
          </a:stretch>
        </p:blipFill>
        <p:spPr>
          <a:xfrm>
            <a:off x="3644035" y="274739"/>
            <a:ext cx="7949512" cy="6247528"/>
          </a:xfrm>
          <a:prstGeom prst="rect">
            <a:avLst/>
          </a:prstGeom>
        </p:spPr>
      </p:pic>
      <p:sp>
        <p:nvSpPr>
          <p:cNvPr id="3" name="TextBox 2">
            <a:extLst>
              <a:ext uri="{FF2B5EF4-FFF2-40B4-BE49-F238E27FC236}">
                <a16:creationId xmlns:a16="http://schemas.microsoft.com/office/drawing/2014/main" id="{348D9735-23FF-43F0-898C-49A7A5057634}"/>
              </a:ext>
            </a:extLst>
          </p:cNvPr>
          <p:cNvSpPr txBox="1"/>
          <p:nvPr/>
        </p:nvSpPr>
        <p:spPr>
          <a:xfrm>
            <a:off x="491448" y="496788"/>
            <a:ext cx="3417822" cy="1617238"/>
          </a:xfrm>
          <a:prstGeom prst="rect">
            <a:avLst/>
          </a:prstGeom>
          <a:solidFill>
            <a:srgbClr val="C00000"/>
          </a:solidFill>
          <a:ln>
            <a:solidFill>
              <a:srgbClr val="C00000"/>
            </a:solid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D625EFEB-6AD6-4E69-89AD-599FF305794A}"/>
              </a:ext>
            </a:extLst>
          </p:cNvPr>
          <p:cNvPicPr>
            <a:picLocks noChangeAspect="1"/>
          </p:cNvPicPr>
          <p:nvPr/>
        </p:nvPicPr>
        <p:blipFill>
          <a:blip r:embed="rId5"/>
          <a:stretch>
            <a:fillRect/>
          </a:stretch>
        </p:blipFill>
        <p:spPr>
          <a:xfrm>
            <a:off x="704676" y="722447"/>
            <a:ext cx="3046396" cy="1167342"/>
          </a:xfrm>
          <a:prstGeom prst="rect">
            <a:avLst/>
          </a:prstGeom>
        </p:spPr>
      </p:pic>
      <p:sp>
        <p:nvSpPr>
          <p:cNvPr id="18" name="Arrow: Left 17">
            <a:extLst>
              <a:ext uri="{FF2B5EF4-FFF2-40B4-BE49-F238E27FC236}">
                <a16:creationId xmlns:a16="http://schemas.microsoft.com/office/drawing/2014/main" id="{45716382-1312-4051-83E9-11B5A5E07C6F}"/>
              </a:ext>
            </a:extLst>
          </p:cNvPr>
          <p:cNvSpPr/>
          <p:nvPr/>
        </p:nvSpPr>
        <p:spPr>
          <a:xfrm rot="10800000">
            <a:off x="1991403" y="2816170"/>
            <a:ext cx="1354624" cy="73809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28EC77F-63D3-46F2-AFE7-BA50076BACEF}"/>
              </a:ext>
            </a:extLst>
          </p:cNvPr>
          <p:cNvSpPr txBox="1"/>
          <p:nvPr/>
        </p:nvSpPr>
        <p:spPr>
          <a:xfrm>
            <a:off x="1991402" y="3015939"/>
            <a:ext cx="1354624" cy="338554"/>
          </a:xfrm>
          <a:prstGeom prst="rect">
            <a:avLst/>
          </a:prstGeom>
          <a:noFill/>
        </p:spPr>
        <p:txBody>
          <a:bodyPr wrap="square" rtlCol="0">
            <a:spAutoFit/>
          </a:bodyPr>
          <a:lstStyle/>
          <a:p>
            <a:r>
              <a:rPr lang="en-US" sz="1600" b="1" dirty="0"/>
              <a:t>*Show &amp; Sell</a:t>
            </a:r>
          </a:p>
        </p:txBody>
      </p:sp>
      <p:sp>
        <p:nvSpPr>
          <p:cNvPr id="21" name="Arrow: Left 20">
            <a:extLst>
              <a:ext uri="{FF2B5EF4-FFF2-40B4-BE49-F238E27FC236}">
                <a16:creationId xmlns:a16="http://schemas.microsoft.com/office/drawing/2014/main" id="{5F061DFD-EFFC-4C5E-B5C4-983E7B1505B6}"/>
              </a:ext>
            </a:extLst>
          </p:cNvPr>
          <p:cNvSpPr/>
          <p:nvPr/>
        </p:nvSpPr>
        <p:spPr>
          <a:xfrm>
            <a:off x="5828269" y="117360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13719D0E-B9E2-4695-B08F-009A6782ABD7}"/>
              </a:ext>
            </a:extLst>
          </p:cNvPr>
          <p:cNvSpPr/>
          <p:nvPr/>
        </p:nvSpPr>
        <p:spPr>
          <a:xfrm>
            <a:off x="5828269" y="266287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0762C134-26F0-46C5-9249-E5A0437871E4}"/>
              </a:ext>
            </a:extLst>
          </p:cNvPr>
          <p:cNvSpPr/>
          <p:nvPr/>
        </p:nvSpPr>
        <p:spPr>
          <a:xfrm>
            <a:off x="5828269" y="4063323"/>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C2420D0D-2D63-4F67-AFC6-C3AE15EF04E0}"/>
              </a:ext>
            </a:extLst>
          </p:cNvPr>
          <p:cNvSpPr/>
          <p:nvPr/>
        </p:nvSpPr>
        <p:spPr>
          <a:xfrm>
            <a:off x="5828269" y="5292795"/>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B613EEB4-BA5E-42AA-8418-C0C515DD68AD}"/>
              </a:ext>
            </a:extLst>
          </p:cNvPr>
          <p:cNvSpPr/>
          <p:nvPr/>
        </p:nvSpPr>
        <p:spPr>
          <a:xfrm>
            <a:off x="11237369" y="117360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2B65112-EA1D-4859-837C-8E24B51C32D6}"/>
              </a:ext>
            </a:extLst>
          </p:cNvPr>
          <p:cNvPicPr>
            <a:picLocks noChangeAspect="1"/>
          </p:cNvPicPr>
          <p:nvPr/>
        </p:nvPicPr>
        <p:blipFill>
          <a:blip r:embed="rId6"/>
          <a:stretch>
            <a:fillRect/>
          </a:stretch>
        </p:blipFill>
        <p:spPr>
          <a:xfrm>
            <a:off x="300444" y="3960739"/>
            <a:ext cx="3310785" cy="21748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562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293D74-B42E-4AF1-BA1D-52AACA3D30E1}"/>
              </a:ext>
            </a:extLst>
          </p:cNvPr>
          <p:cNvPicPr>
            <a:picLocks noChangeAspect="1"/>
          </p:cNvPicPr>
          <p:nvPr/>
        </p:nvPicPr>
        <p:blipFill>
          <a:blip r:embed="rId4"/>
          <a:stretch>
            <a:fillRect/>
          </a:stretch>
        </p:blipFill>
        <p:spPr>
          <a:xfrm>
            <a:off x="3644035" y="274739"/>
            <a:ext cx="7949512" cy="6247528"/>
          </a:xfrm>
          <a:prstGeom prst="rect">
            <a:avLst/>
          </a:prstGeom>
        </p:spPr>
      </p:pic>
      <p:sp>
        <p:nvSpPr>
          <p:cNvPr id="3" name="TextBox 2">
            <a:extLst>
              <a:ext uri="{FF2B5EF4-FFF2-40B4-BE49-F238E27FC236}">
                <a16:creationId xmlns:a16="http://schemas.microsoft.com/office/drawing/2014/main" id="{348D9735-23FF-43F0-898C-49A7A5057634}"/>
              </a:ext>
            </a:extLst>
          </p:cNvPr>
          <p:cNvSpPr txBox="1"/>
          <p:nvPr/>
        </p:nvSpPr>
        <p:spPr>
          <a:xfrm>
            <a:off x="491448" y="496788"/>
            <a:ext cx="3417822" cy="1617238"/>
          </a:xfrm>
          <a:prstGeom prst="rect">
            <a:avLst/>
          </a:prstGeom>
          <a:solidFill>
            <a:srgbClr val="C00000"/>
          </a:solidFill>
          <a:ln>
            <a:solidFill>
              <a:srgbClr val="C00000"/>
            </a:solid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D625EFEB-6AD6-4E69-89AD-599FF305794A}"/>
              </a:ext>
            </a:extLst>
          </p:cNvPr>
          <p:cNvPicPr>
            <a:picLocks noChangeAspect="1"/>
          </p:cNvPicPr>
          <p:nvPr/>
        </p:nvPicPr>
        <p:blipFill>
          <a:blip r:embed="rId5"/>
          <a:stretch>
            <a:fillRect/>
          </a:stretch>
        </p:blipFill>
        <p:spPr>
          <a:xfrm>
            <a:off x="704676" y="722447"/>
            <a:ext cx="3046396" cy="1167342"/>
          </a:xfrm>
          <a:prstGeom prst="rect">
            <a:avLst/>
          </a:prstGeom>
        </p:spPr>
      </p:pic>
      <p:sp>
        <p:nvSpPr>
          <p:cNvPr id="18" name="Arrow: Left 17">
            <a:extLst>
              <a:ext uri="{FF2B5EF4-FFF2-40B4-BE49-F238E27FC236}">
                <a16:creationId xmlns:a16="http://schemas.microsoft.com/office/drawing/2014/main" id="{45716382-1312-4051-83E9-11B5A5E07C6F}"/>
              </a:ext>
            </a:extLst>
          </p:cNvPr>
          <p:cNvSpPr/>
          <p:nvPr/>
        </p:nvSpPr>
        <p:spPr>
          <a:xfrm rot="10800000">
            <a:off x="1991403" y="2816170"/>
            <a:ext cx="1354624" cy="73809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28EC77F-63D3-46F2-AFE7-BA50076BACEF}"/>
              </a:ext>
            </a:extLst>
          </p:cNvPr>
          <p:cNvSpPr txBox="1"/>
          <p:nvPr/>
        </p:nvSpPr>
        <p:spPr>
          <a:xfrm>
            <a:off x="1991402" y="3015939"/>
            <a:ext cx="1354624" cy="338554"/>
          </a:xfrm>
          <a:prstGeom prst="rect">
            <a:avLst/>
          </a:prstGeom>
          <a:noFill/>
        </p:spPr>
        <p:txBody>
          <a:bodyPr wrap="square" rtlCol="0">
            <a:spAutoFit/>
          </a:bodyPr>
          <a:lstStyle/>
          <a:p>
            <a:r>
              <a:rPr lang="en-US" sz="1600" b="1" dirty="0"/>
              <a:t>*Show &amp; Sell</a:t>
            </a:r>
          </a:p>
        </p:txBody>
      </p:sp>
      <p:sp>
        <p:nvSpPr>
          <p:cNvPr id="21" name="Arrow: Left 20">
            <a:extLst>
              <a:ext uri="{FF2B5EF4-FFF2-40B4-BE49-F238E27FC236}">
                <a16:creationId xmlns:a16="http://schemas.microsoft.com/office/drawing/2014/main" id="{5F061DFD-EFFC-4C5E-B5C4-983E7B1505B6}"/>
              </a:ext>
            </a:extLst>
          </p:cNvPr>
          <p:cNvSpPr/>
          <p:nvPr/>
        </p:nvSpPr>
        <p:spPr>
          <a:xfrm>
            <a:off x="5828269" y="117360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13719D0E-B9E2-4695-B08F-009A6782ABD7}"/>
              </a:ext>
            </a:extLst>
          </p:cNvPr>
          <p:cNvSpPr/>
          <p:nvPr/>
        </p:nvSpPr>
        <p:spPr>
          <a:xfrm>
            <a:off x="5828269" y="266287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0762C134-26F0-46C5-9249-E5A0437871E4}"/>
              </a:ext>
            </a:extLst>
          </p:cNvPr>
          <p:cNvSpPr/>
          <p:nvPr/>
        </p:nvSpPr>
        <p:spPr>
          <a:xfrm>
            <a:off x="5828269" y="4063323"/>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C2420D0D-2D63-4F67-AFC6-C3AE15EF04E0}"/>
              </a:ext>
            </a:extLst>
          </p:cNvPr>
          <p:cNvSpPr/>
          <p:nvPr/>
        </p:nvSpPr>
        <p:spPr>
          <a:xfrm>
            <a:off x="5828269" y="5292795"/>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B613EEB4-BA5E-42AA-8418-C0C515DD68AD}"/>
              </a:ext>
            </a:extLst>
          </p:cNvPr>
          <p:cNvSpPr/>
          <p:nvPr/>
        </p:nvSpPr>
        <p:spPr>
          <a:xfrm>
            <a:off x="11237369" y="1173602"/>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2B65112-EA1D-4859-837C-8E24B51C32D6}"/>
              </a:ext>
            </a:extLst>
          </p:cNvPr>
          <p:cNvPicPr>
            <a:picLocks noChangeAspect="1"/>
          </p:cNvPicPr>
          <p:nvPr/>
        </p:nvPicPr>
        <p:blipFill>
          <a:blip r:embed="rId6"/>
          <a:stretch>
            <a:fillRect/>
          </a:stretch>
        </p:blipFill>
        <p:spPr>
          <a:xfrm>
            <a:off x="300444" y="3960739"/>
            <a:ext cx="3310785" cy="21748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Arrow: Left 13">
            <a:extLst>
              <a:ext uri="{FF2B5EF4-FFF2-40B4-BE49-F238E27FC236}">
                <a16:creationId xmlns:a16="http://schemas.microsoft.com/office/drawing/2014/main" id="{8A74A598-7BE1-4D9A-91F6-E5E44C88D8CA}"/>
              </a:ext>
            </a:extLst>
          </p:cNvPr>
          <p:cNvSpPr/>
          <p:nvPr/>
        </p:nvSpPr>
        <p:spPr>
          <a:xfrm rot="10800000">
            <a:off x="7306545" y="553899"/>
            <a:ext cx="1952367" cy="174695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4C420B3F-0F61-4331-B607-44D5F370DD01}"/>
              </a:ext>
            </a:extLst>
          </p:cNvPr>
          <p:cNvSpPr/>
          <p:nvPr/>
        </p:nvSpPr>
        <p:spPr>
          <a:xfrm>
            <a:off x="8814001" y="2053007"/>
            <a:ext cx="1952367" cy="174695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A6010B-5DC7-48B2-83B0-007B66C69D5D}"/>
              </a:ext>
            </a:extLst>
          </p:cNvPr>
          <p:cNvSpPr txBox="1"/>
          <p:nvPr/>
        </p:nvSpPr>
        <p:spPr>
          <a:xfrm>
            <a:off x="7407008" y="942682"/>
            <a:ext cx="1647567" cy="923330"/>
          </a:xfrm>
          <a:prstGeom prst="rect">
            <a:avLst/>
          </a:prstGeom>
          <a:noFill/>
        </p:spPr>
        <p:txBody>
          <a:bodyPr wrap="square" rtlCol="0">
            <a:spAutoFit/>
          </a:bodyPr>
          <a:lstStyle/>
          <a:p>
            <a:r>
              <a:rPr lang="en-US" sz="5400" dirty="0"/>
              <a:t>NEW</a:t>
            </a:r>
          </a:p>
        </p:txBody>
      </p:sp>
      <p:sp>
        <p:nvSpPr>
          <p:cNvPr id="19" name="TextBox 18">
            <a:extLst>
              <a:ext uri="{FF2B5EF4-FFF2-40B4-BE49-F238E27FC236}">
                <a16:creationId xmlns:a16="http://schemas.microsoft.com/office/drawing/2014/main" id="{DFF4F6EF-A302-4819-A707-DE013C468AD5}"/>
              </a:ext>
            </a:extLst>
          </p:cNvPr>
          <p:cNvSpPr txBox="1"/>
          <p:nvPr/>
        </p:nvSpPr>
        <p:spPr>
          <a:xfrm>
            <a:off x="9118801" y="2475173"/>
            <a:ext cx="1647567" cy="923330"/>
          </a:xfrm>
          <a:prstGeom prst="rect">
            <a:avLst/>
          </a:prstGeom>
          <a:noFill/>
        </p:spPr>
        <p:txBody>
          <a:bodyPr wrap="square" rtlCol="0">
            <a:spAutoFit/>
          </a:bodyPr>
          <a:lstStyle/>
          <a:p>
            <a:r>
              <a:rPr lang="en-US" sz="5400" dirty="0"/>
              <a:t>NEW</a:t>
            </a:r>
          </a:p>
        </p:txBody>
      </p:sp>
    </p:spTree>
    <p:extLst>
      <p:ext uri="{BB962C8B-B14F-4D97-AF65-F5344CB8AC3E}">
        <p14:creationId xmlns:p14="http://schemas.microsoft.com/office/powerpoint/2010/main" val="206224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5B75E6-2C8C-4094-BE62-79C7420204CA}"/>
              </a:ext>
            </a:extLst>
          </p:cNvPr>
          <p:cNvPicPr>
            <a:picLocks noChangeAspect="1"/>
          </p:cNvPicPr>
          <p:nvPr/>
        </p:nvPicPr>
        <p:blipFill>
          <a:blip r:embed="rId3"/>
          <a:stretch>
            <a:fillRect/>
          </a:stretch>
        </p:blipFill>
        <p:spPr>
          <a:xfrm>
            <a:off x="259882" y="202131"/>
            <a:ext cx="11687797" cy="6439301"/>
          </a:xfrm>
          <a:prstGeom prst="rect">
            <a:avLst/>
          </a:prstGeom>
          <a:ln w="38100">
            <a:solidFill>
              <a:srgbClr val="0070C0"/>
            </a:solidFill>
          </a:ln>
        </p:spPr>
      </p:pic>
      <p:pic>
        <p:nvPicPr>
          <p:cNvPr id="9" name="Picture 8">
            <a:extLst>
              <a:ext uri="{FF2B5EF4-FFF2-40B4-BE49-F238E27FC236}">
                <a16:creationId xmlns:a16="http://schemas.microsoft.com/office/drawing/2014/main" id="{268C367E-92B9-4E23-9BF6-EB428756529C}"/>
              </a:ext>
            </a:extLst>
          </p:cNvPr>
          <p:cNvPicPr>
            <a:picLocks noChangeAspect="1"/>
          </p:cNvPicPr>
          <p:nvPr/>
        </p:nvPicPr>
        <p:blipFill>
          <a:blip r:embed="rId4"/>
          <a:stretch>
            <a:fillRect/>
          </a:stretch>
        </p:blipFill>
        <p:spPr>
          <a:xfrm>
            <a:off x="444617" y="403011"/>
            <a:ext cx="9062338" cy="5863866"/>
          </a:xfrm>
          <a:prstGeom prst="rect">
            <a:avLst/>
          </a:prstGeom>
        </p:spPr>
      </p:pic>
      <p:sp>
        <p:nvSpPr>
          <p:cNvPr id="5" name="TextBox 4">
            <a:extLst>
              <a:ext uri="{FF2B5EF4-FFF2-40B4-BE49-F238E27FC236}">
                <a16:creationId xmlns:a16="http://schemas.microsoft.com/office/drawing/2014/main" id="{65D052B9-A15A-43B7-8A85-CD16E60C37A0}"/>
              </a:ext>
            </a:extLst>
          </p:cNvPr>
          <p:cNvSpPr txBox="1"/>
          <p:nvPr/>
        </p:nvSpPr>
        <p:spPr>
          <a:xfrm>
            <a:off x="8198840" y="4773769"/>
            <a:ext cx="3548543" cy="1770378"/>
          </a:xfrm>
          <a:prstGeom prst="rect">
            <a:avLst/>
          </a:prstGeom>
          <a:solidFill>
            <a:srgbClr val="0070C0"/>
          </a:solidFill>
          <a:ln>
            <a:solidFill>
              <a:srgbClr val="0070C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CE203966-7125-4173-B448-878943C6FA49}"/>
              </a:ext>
            </a:extLst>
          </p:cNvPr>
          <p:cNvSpPr txBox="1"/>
          <p:nvPr/>
        </p:nvSpPr>
        <p:spPr>
          <a:xfrm>
            <a:off x="8485429" y="4993515"/>
            <a:ext cx="2975364" cy="1330886"/>
          </a:xfrm>
          <a:prstGeom prst="rect">
            <a:avLst/>
          </a:prstGeom>
          <a:solidFill>
            <a:schemeClr val="bg1"/>
          </a:solidFill>
        </p:spPr>
        <p:txBody>
          <a:bodyPr wrap="square" rtlCol="0">
            <a:spAutoFit/>
          </a:bodyPr>
          <a:lstStyle/>
          <a:p>
            <a:endParaRPr lang="en-US" dirty="0"/>
          </a:p>
        </p:txBody>
      </p:sp>
      <p:pic>
        <p:nvPicPr>
          <p:cNvPr id="7" name="Picture 16" descr="Whitley's Peanut Factory | Virginia Peanuts &amp; Confections">
            <a:extLst>
              <a:ext uri="{FF2B5EF4-FFF2-40B4-BE49-F238E27FC236}">
                <a16:creationId xmlns:a16="http://schemas.microsoft.com/office/drawing/2014/main" id="{A1E424A7-8093-497E-AB63-BCADE27B1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0164" y="5135512"/>
            <a:ext cx="2525894" cy="10898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3727E7-4CB8-4597-896E-BDA6BE80637D}"/>
              </a:ext>
            </a:extLst>
          </p:cNvPr>
          <p:cNvPicPr>
            <a:picLocks noChangeAspect="1"/>
          </p:cNvPicPr>
          <p:nvPr/>
        </p:nvPicPr>
        <p:blipFill>
          <a:blip r:embed="rId6"/>
          <a:stretch>
            <a:fillRect/>
          </a:stretch>
        </p:blipFill>
        <p:spPr>
          <a:xfrm>
            <a:off x="9424064" y="632636"/>
            <a:ext cx="2349572" cy="3100466"/>
          </a:xfrm>
          <a:prstGeom prst="rect">
            <a:avLst/>
          </a:prstGeom>
        </p:spPr>
      </p:pic>
      <p:sp>
        <p:nvSpPr>
          <p:cNvPr id="4" name="Arrow: Left 3">
            <a:extLst>
              <a:ext uri="{FF2B5EF4-FFF2-40B4-BE49-F238E27FC236}">
                <a16:creationId xmlns:a16="http://schemas.microsoft.com/office/drawing/2014/main" id="{E399C2EF-E9EB-41E2-852F-B8C2DD07573B}"/>
              </a:ext>
            </a:extLst>
          </p:cNvPr>
          <p:cNvSpPr/>
          <p:nvPr/>
        </p:nvSpPr>
        <p:spPr>
          <a:xfrm>
            <a:off x="1351005" y="2908098"/>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E4CEDDAF-1C0C-42CE-A238-66760E905250}"/>
              </a:ext>
            </a:extLst>
          </p:cNvPr>
          <p:cNvSpPr/>
          <p:nvPr/>
        </p:nvSpPr>
        <p:spPr>
          <a:xfrm>
            <a:off x="3432988" y="5770746"/>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613650D-EAE7-439D-884D-5BB445954817}"/>
              </a:ext>
            </a:extLst>
          </p:cNvPr>
          <p:cNvSpPr/>
          <p:nvPr/>
        </p:nvSpPr>
        <p:spPr>
          <a:xfrm>
            <a:off x="7552159" y="4773769"/>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3F4CFE0A-3ADF-4707-A05C-C656DC6FC679}"/>
              </a:ext>
            </a:extLst>
          </p:cNvPr>
          <p:cNvSpPr/>
          <p:nvPr/>
        </p:nvSpPr>
        <p:spPr>
          <a:xfrm>
            <a:off x="6198973" y="2183556"/>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C255AE1F-D24A-42BE-837B-94F3B11D2E1D}"/>
              </a:ext>
            </a:extLst>
          </p:cNvPr>
          <p:cNvSpPr/>
          <p:nvPr/>
        </p:nvSpPr>
        <p:spPr>
          <a:xfrm>
            <a:off x="9735315" y="3733101"/>
            <a:ext cx="1354624" cy="73809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075184-0B7F-4DD1-AE08-71BEEEF8A48E}"/>
              </a:ext>
            </a:extLst>
          </p:cNvPr>
          <p:cNvSpPr txBox="1"/>
          <p:nvPr/>
        </p:nvSpPr>
        <p:spPr>
          <a:xfrm>
            <a:off x="9803027" y="3932869"/>
            <a:ext cx="1354624" cy="338554"/>
          </a:xfrm>
          <a:prstGeom prst="rect">
            <a:avLst/>
          </a:prstGeom>
          <a:noFill/>
        </p:spPr>
        <p:txBody>
          <a:bodyPr wrap="square" rtlCol="0">
            <a:spAutoFit/>
          </a:bodyPr>
          <a:lstStyle/>
          <a:p>
            <a:r>
              <a:rPr lang="en-US" sz="1600" b="1" dirty="0"/>
              <a:t>*Show &amp; Sell</a:t>
            </a:r>
          </a:p>
        </p:txBody>
      </p:sp>
      <p:sp>
        <p:nvSpPr>
          <p:cNvPr id="17" name="Rectangle 16">
            <a:extLst>
              <a:ext uri="{FF2B5EF4-FFF2-40B4-BE49-F238E27FC236}">
                <a16:creationId xmlns:a16="http://schemas.microsoft.com/office/drawing/2014/main" id="{C330F02B-0D1F-458D-8B75-945612F18B9F}"/>
              </a:ext>
            </a:extLst>
          </p:cNvPr>
          <p:cNvSpPr/>
          <p:nvPr/>
        </p:nvSpPr>
        <p:spPr>
          <a:xfrm>
            <a:off x="724930" y="2973859"/>
            <a:ext cx="626075" cy="1318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BDAE81-077F-4D40-AC25-F908903FF8BF}"/>
              </a:ext>
            </a:extLst>
          </p:cNvPr>
          <p:cNvSpPr/>
          <p:nvPr/>
        </p:nvSpPr>
        <p:spPr>
          <a:xfrm>
            <a:off x="2751302" y="5805722"/>
            <a:ext cx="626075" cy="15847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5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CF44B31-404A-4D67-BD52-6ED1E12E78D2}"/>
              </a:ext>
            </a:extLst>
          </p:cNvPr>
          <p:cNvPicPr>
            <a:picLocks noChangeAspect="1"/>
          </p:cNvPicPr>
          <p:nvPr/>
        </p:nvPicPr>
        <p:blipFill>
          <a:blip r:embed="rId3"/>
          <a:stretch>
            <a:fillRect/>
          </a:stretch>
        </p:blipFill>
        <p:spPr>
          <a:xfrm>
            <a:off x="259882" y="202131"/>
            <a:ext cx="11687797" cy="6439301"/>
          </a:xfrm>
          <a:prstGeom prst="rect">
            <a:avLst/>
          </a:prstGeom>
          <a:ln w="38100">
            <a:solidFill>
              <a:srgbClr val="0070C0"/>
            </a:solidFill>
          </a:ln>
        </p:spPr>
      </p:pic>
      <p:pic>
        <p:nvPicPr>
          <p:cNvPr id="9" name="Picture 8">
            <a:extLst>
              <a:ext uri="{FF2B5EF4-FFF2-40B4-BE49-F238E27FC236}">
                <a16:creationId xmlns:a16="http://schemas.microsoft.com/office/drawing/2014/main" id="{268C367E-92B9-4E23-9BF6-EB428756529C}"/>
              </a:ext>
            </a:extLst>
          </p:cNvPr>
          <p:cNvPicPr>
            <a:picLocks noChangeAspect="1"/>
          </p:cNvPicPr>
          <p:nvPr/>
        </p:nvPicPr>
        <p:blipFill>
          <a:blip r:embed="rId4"/>
          <a:stretch>
            <a:fillRect/>
          </a:stretch>
        </p:blipFill>
        <p:spPr>
          <a:xfrm>
            <a:off x="444617" y="403011"/>
            <a:ext cx="9062338" cy="5863866"/>
          </a:xfrm>
          <a:prstGeom prst="rect">
            <a:avLst/>
          </a:prstGeom>
        </p:spPr>
      </p:pic>
      <p:sp>
        <p:nvSpPr>
          <p:cNvPr id="5" name="TextBox 4">
            <a:extLst>
              <a:ext uri="{FF2B5EF4-FFF2-40B4-BE49-F238E27FC236}">
                <a16:creationId xmlns:a16="http://schemas.microsoft.com/office/drawing/2014/main" id="{65D052B9-A15A-43B7-8A85-CD16E60C37A0}"/>
              </a:ext>
            </a:extLst>
          </p:cNvPr>
          <p:cNvSpPr txBox="1"/>
          <p:nvPr/>
        </p:nvSpPr>
        <p:spPr>
          <a:xfrm>
            <a:off x="8198840" y="4773769"/>
            <a:ext cx="3548543" cy="1770378"/>
          </a:xfrm>
          <a:prstGeom prst="rect">
            <a:avLst/>
          </a:prstGeom>
          <a:solidFill>
            <a:srgbClr val="0070C0"/>
          </a:solidFill>
          <a:ln>
            <a:solidFill>
              <a:srgbClr val="0070C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CE203966-7125-4173-B448-878943C6FA49}"/>
              </a:ext>
            </a:extLst>
          </p:cNvPr>
          <p:cNvSpPr txBox="1"/>
          <p:nvPr/>
        </p:nvSpPr>
        <p:spPr>
          <a:xfrm>
            <a:off x="8485429" y="4993515"/>
            <a:ext cx="2975364" cy="1330886"/>
          </a:xfrm>
          <a:prstGeom prst="rect">
            <a:avLst/>
          </a:prstGeom>
          <a:solidFill>
            <a:schemeClr val="bg1"/>
          </a:solidFill>
        </p:spPr>
        <p:txBody>
          <a:bodyPr wrap="square" rtlCol="0">
            <a:spAutoFit/>
          </a:bodyPr>
          <a:lstStyle/>
          <a:p>
            <a:endParaRPr lang="en-US" dirty="0"/>
          </a:p>
        </p:txBody>
      </p:sp>
      <p:pic>
        <p:nvPicPr>
          <p:cNvPr id="7" name="Picture 16" descr="Whitley's Peanut Factory | Virginia Peanuts &amp; Confections">
            <a:extLst>
              <a:ext uri="{FF2B5EF4-FFF2-40B4-BE49-F238E27FC236}">
                <a16:creationId xmlns:a16="http://schemas.microsoft.com/office/drawing/2014/main" id="{A1E424A7-8093-497E-AB63-BCADE27B1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0164" y="5135512"/>
            <a:ext cx="2525894" cy="10898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3727E7-4CB8-4597-896E-BDA6BE80637D}"/>
              </a:ext>
            </a:extLst>
          </p:cNvPr>
          <p:cNvPicPr>
            <a:picLocks noChangeAspect="1"/>
          </p:cNvPicPr>
          <p:nvPr/>
        </p:nvPicPr>
        <p:blipFill>
          <a:blip r:embed="rId6"/>
          <a:stretch>
            <a:fillRect/>
          </a:stretch>
        </p:blipFill>
        <p:spPr>
          <a:xfrm>
            <a:off x="9424064" y="632636"/>
            <a:ext cx="2349572" cy="3100466"/>
          </a:xfrm>
          <a:prstGeom prst="rect">
            <a:avLst/>
          </a:prstGeom>
        </p:spPr>
      </p:pic>
      <p:sp>
        <p:nvSpPr>
          <p:cNvPr id="4" name="Arrow: Left 3">
            <a:extLst>
              <a:ext uri="{FF2B5EF4-FFF2-40B4-BE49-F238E27FC236}">
                <a16:creationId xmlns:a16="http://schemas.microsoft.com/office/drawing/2014/main" id="{E399C2EF-E9EB-41E2-852F-B8C2DD07573B}"/>
              </a:ext>
            </a:extLst>
          </p:cNvPr>
          <p:cNvSpPr/>
          <p:nvPr/>
        </p:nvSpPr>
        <p:spPr>
          <a:xfrm>
            <a:off x="1351005" y="2908098"/>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E4CEDDAF-1C0C-42CE-A238-66760E905250}"/>
              </a:ext>
            </a:extLst>
          </p:cNvPr>
          <p:cNvSpPr/>
          <p:nvPr/>
        </p:nvSpPr>
        <p:spPr>
          <a:xfrm>
            <a:off x="3432988" y="5770746"/>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613650D-EAE7-439D-884D-5BB445954817}"/>
              </a:ext>
            </a:extLst>
          </p:cNvPr>
          <p:cNvSpPr/>
          <p:nvPr/>
        </p:nvSpPr>
        <p:spPr>
          <a:xfrm>
            <a:off x="7552159" y="4773769"/>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3F4CFE0A-3ADF-4707-A05C-C656DC6FC679}"/>
              </a:ext>
            </a:extLst>
          </p:cNvPr>
          <p:cNvSpPr/>
          <p:nvPr/>
        </p:nvSpPr>
        <p:spPr>
          <a:xfrm>
            <a:off x="6198973" y="2183556"/>
            <a:ext cx="535460" cy="26361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C255AE1F-D24A-42BE-837B-94F3B11D2E1D}"/>
              </a:ext>
            </a:extLst>
          </p:cNvPr>
          <p:cNvSpPr/>
          <p:nvPr/>
        </p:nvSpPr>
        <p:spPr>
          <a:xfrm>
            <a:off x="9735315" y="3733101"/>
            <a:ext cx="1354624" cy="73809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075184-0B7F-4DD1-AE08-71BEEEF8A48E}"/>
              </a:ext>
            </a:extLst>
          </p:cNvPr>
          <p:cNvSpPr txBox="1"/>
          <p:nvPr/>
        </p:nvSpPr>
        <p:spPr>
          <a:xfrm>
            <a:off x="9803027" y="3932869"/>
            <a:ext cx="1354624" cy="338554"/>
          </a:xfrm>
          <a:prstGeom prst="rect">
            <a:avLst/>
          </a:prstGeom>
          <a:noFill/>
        </p:spPr>
        <p:txBody>
          <a:bodyPr wrap="square" rtlCol="0">
            <a:spAutoFit/>
          </a:bodyPr>
          <a:lstStyle/>
          <a:p>
            <a:r>
              <a:rPr lang="en-US" sz="1600" b="1" dirty="0"/>
              <a:t>*Show &amp; Sell</a:t>
            </a:r>
          </a:p>
        </p:txBody>
      </p:sp>
      <p:sp>
        <p:nvSpPr>
          <p:cNvPr id="17" name="Rectangle 16">
            <a:extLst>
              <a:ext uri="{FF2B5EF4-FFF2-40B4-BE49-F238E27FC236}">
                <a16:creationId xmlns:a16="http://schemas.microsoft.com/office/drawing/2014/main" id="{C330F02B-0D1F-458D-8B75-945612F18B9F}"/>
              </a:ext>
            </a:extLst>
          </p:cNvPr>
          <p:cNvSpPr/>
          <p:nvPr/>
        </p:nvSpPr>
        <p:spPr>
          <a:xfrm>
            <a:off x="724930" y="2973859"/>
            <a:ext cx="626075" cy="1318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BDAE81-077F-4D40-AC25-F908903FF8BF}"/>
              </a:ext>
            </a:extLst>
          </p:cNvPr>
          <p:cNvSpPr/>
          <p:nvPr/>
        </p:nvSpPr>
        <p:spPr>
          <a:xfrm>
            <a:off x="2751302" y="5805722"/>
            <a:ext cx="626075" cy="15847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647B8779-FD1F-4919-A483-39130E305A19}"/>
              </a:ext>
            </a:extLst>
          </p:cNvPr>
          <p:cNvSpPr/>
          <p:nvPr/>
        </p:nvSpPr>
        <p:spPr>
          <a:xfrm>
            <a:off x="1738184" y="700216"/>
            <a:ext cx="1952367" cy="174695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CED5AC-97B3-4437-8770-3B6E5FA39B3B}"/>
              </a:ext>
            </a:extLst>
          </p:cNvPr>
          <p:cNvSpPr txBox="1"/>
          <p:nvPr/>
        </p:nvSpPr>
        <p:spPr>
          <a:xfrm>
            <a:off x="2042984" y="1120346"/>
            <a:ext cx="1647567" cy="923330"/>
          </a:xfrm>
          <a:prstGeom prst="rect">
            <a:avLst/>
          </a:prstGeom>
          <a:noFill/>
        </p:spPr>
        <p:txBody>
          <a:bodyPr wrap="square" rtlCol="0">
            <a:spAutoFit/>
          </a:bodyPr>
          <a:lstStyle/>
          <a:p>
            <a:r>
              <a:rPr lang="en-US" sz="5400" dirty="0"/>
              <a:t>NEW</a:t>
            </a:r>
          </a:p>
        </p:txBody>
      </p:sp>
    </p:spTree>
    <p:extLst>
      <p:ext uri="{BB962C8B-B14F-4D97-AF65-F5344CB8AC3E}">
        <p14:creationId xmlns:p14="http://schemas.microsoft.com/office/powerpoint/2010/main" val="2242305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376FF5-A726-4466-85E2-8E324679F0ED}"/>
              </a:ext>
            </a:extLst>
          </p:cNvPr>
          <p:cNvSpPr txBox="1"/>
          <p:nvPr/>
        </p:nvSpPr>
        <p:spPr>
          <a:xfrm>
            <a:off x="1828800" y="538854"/>
            <a:ext cx="8067040" cy="830997"/>
          </a:xfrm>
          <a:prstGeom prst="rect">
            <a:avLst/>
          </a:prstGeom>
          <a:solidFill>
            <a:schemeClr val="accent6">
              <a:lumMod val="60000"/>
              <a:lumOff val="40000"/>
            </a:schemeClr>
          </a:solidFill>
          <a:ln w="38100">
            <a:solidFill>
              <a:srgbClr val="AF0D09"/>
            </a:solidFill>
          </a:ln>
        </p:spPr>
        <p:txBody>
          <a:bodyPr wrap="square" rtlCol="0">
            <a:spAutoFit/>
          </a:bodyPr>
          <a:lstStyle/>
          <a:p>
            <a:r>
              <a:rPr lang="en-US" sz="4800" b="1" dirty="0"/>
              <a:t>THE PA DUTCH COUNCIL TEAM</a:t>
            </a:r>
          </a:p>
        </p:txBody>
      </p:sp>
      <p:sp>
        <p:nvSpPr>
          <p:cNvPr id="4" name="TextBox 3">
            <a:extLst>
              <a:ext uri="{FF2B5EF4-FFF2-40B4-BE49-F238E27FC236}">
                <a16:creationId xmlns:a16="http://schemas.microsoft.com/office/drawing/2014/main" id="{2576FA82-ED03-4767-B960-9412D45E84C5}"/>
              </a:ext>
            </a:extLst>
          </p:cNvPr>
          <p:cNvSpPr txBox="1"/>
          <p:nvPr/>
        </p:nvSpPr>
        <p:spPr>
          <a:xfrm>
            <a:off x="477520" y="1740650"/>
            <a:ext cx="3180080" cy="1200329"/>
          </a:xfrm>
          <a:prstGeom prst="rect">
            <a:avLst/>
          </a:prstGeom>
          <a:solidFill>
            <a:schemeClr val="accent6">
              <a:lumMod val="60000"/>
              <a:lumOff val="40000"/>
            </a:schemeClr>
          </a:solidFill>
          <a:ln w="38100">
            <a:solidFill>
              <a:srgbClr val="AF0D09"/>
            </a:solidFill>
          </a:ln>
        </p:spPr>
        <p:txBody>
          <a:bodyPr wrap="square" rtlCol="0">
            <a:spAutoFit/>
          </a:bodyPr>
          <a:lstStyle/>
          <a:p>
            <a:pPr algn="ctr"/>
            <a:r>
              <a:rPr lang="en-US" sz="3600" dirty="0"/>
              <a:t>Joe Flaim</a:t>
            </a:r>
          </a:p>
          <a:p>
            <a:pPr algn="ctr"/>
            <a:r>
              <a:rPr lang="en-US" sz="3600" dirty="0"/>
              <a:t>Council Kernel</a:t>
            </a:r>
          </a:p>
        </p:txBody>
      </p:sp>
      <p:sp>
        <p:nvSpPr>
          <p:cNvPr id="5" name="TextBox 4">
            <a:extLst>
              <a:ext uri="{FF2B5EF4-FFF2-40B4-BE49-F238E27FC236}">
                <a16:creationId xmlns:a16="http://schemas.microsoft.com/office/drawing/2014/main" id="{56B25490-1A7F-4384-A04F-B6076E020893}"/>
              </a:ext>
            </a:extLst>
          </p:cNvPr>
          <p:cNvSpPr txBox="1"/>
          <p:nvPr/>
        </p:nvSpPr>
        <p:spPr>
          <a:xfrm>
            <a:off x="8044905" y="1687308"/>
            <a:ext cx="3669574" cy="1200329"/>
          </a:xfrm>
          <a:prstGeom prst="rect">
            <a:avLst/>
          </a:prstGeom>
          <a:solidFill>
            <a:schemeClr val="accent6">
              <a:lumMod val="60000"/>
              <a:lumOff val="40000"/>
            </a:schemeClr>
          </a:solidFill>
          <a:ln w="38100">
            <a:solidFill>
              <a:srgbClr val="AF0D09"/>
            </a:solidFill>
          </a:ln>
        </p:spPr>
        <p:txBody>
          <a:bodyPr wrap="square" rtlCol="0">
            <a:spAutoFit/>
          </a:bodyPr>
          <a:lstStyle/>
          <a:p>
            <a:pPr algn="ctr"/>
            <a:r>
              <a:rPr lang="en-US" sz="3600" dirty="0"/>
              <a:t>Robin </a:t>
            </a:r>
            <a:r>
              <a:rPr lang="en-US" sz="3600" dirty="0" err="1"/>
              <a:t>Kotzmoyer</a:t>
            </a:r>
            <a:endParaRPr lang="en-US" sz="3600" dirty="0"/>
          </a:p>
          <a:p>
            <a:pPr algn="ctr"/>
            <a:r>
              <a:rPr lang="en-US" sz="3600" dirty="0"/>
              <a:t>Council Support	</a:t>
            </a:r>
          </a:p>
        </p:txBody>
      </p:sp>
      <p:sp>
        <p:nvSpPr>
          <p:cNvPr id="6" name="TextBox 5">
            <a:extLst>
              <a:ext uri="{FF2B5EF4-FFF2-40B4-BE49-F238E27FC236}">
                <a16:creationId xmlns:a16="http://schemas.microsoft.com/office/drawing/2014/main" id="{01E58B23-2F97-416F-ACA1-F7DF0260B62F}"/>
              </a:ext>
            </a:extLst>
          </p:cNvPr>
          <p:cNvSpPr txBox="1"/>
          <p:nvPr/>
        </p:nvSpPr>
        <p:spPr>
          <a:xfrm>
            <a:off x="4075430" y="1720330"/>
            <a:ext cx="3551645" cy="1200329"/>
          </a:xfrm>
          <a:prstGeom prst="rect">
            <a:avLst/>
          </a:prstGeom>
          <a:solidFill>
            <a:schemeClr val="accent6">
              <a:lumMod val="60000"/>
              <a:lumOff val="40000"/>
            </a:schemeClr>
          </a:solidFill>
          <a:ln w="38100">
            <a:solidFill>
              <a:srgbClr val="AF0D09"/>
            </a:solidFill>
          </a:ln>
        </p:spPr>
        <p:txBody>
          <a:bodyPr wrap="square" rtlCol="0">
            <a:spAutoFit/>
          </a:bodyPr>
          <a:lstStyle/>
          <a:p>
            <a:pPr algn="ctr"/>
            <a:r>
              <a:rPr lang="en-US" sz="3600" dirty="0"/>
              <a:t>Matt Adams 	Staff Advisor	</a:t>
            </a:r>
          </a:p>
        </p:txBody>
      </p:sp>
      <p:sp>
        <p:nvSpPr>
          <p:cNvPr id="7" name="TextBox 6">
            <a:extLst>
              <a:ext uri="{FF2B5EF4-FFF2-40B4-BE49-F238E27FC236}">
                <a16:creationId xmlns:a16="http://schemas.microsoft.com/office/drawing/2014/main" id="{E6695DC1-316F-43B1-AECA-DB5FAE7745FE}"/>
              </a:ext>
            </a:extLst>
          </p:cNvPr>
          <p:cNvSpPr txBox="1"/>
          <p:nvPr/>
        </p:nvSpPr>
        <p:spPr>
          <a:xfrm>
            <a:off x="1828800" y="3428999"/>
            <a:ext cx="3840480" cy="2862322"/>
          </a:xfrm>
          <a:prstGeom prst="rect">
            <a:avLst/>
          </a:prstGeom>
          <a:solidFill>
            <a:schemeClr val="accent6">
              <a:lumMod val="60000"/>
              <a:lumOff val="40000"/>
            </a:schemeClr>
          </a:solidFill>
          <a:ln w="38100">
            <a:solidFill>
              <a:srgbClr val="AF0D09"/>
            </a:solidFill>
          </a:ln>
        </p:spPr>
        <p:txBody>
          <a:bodyPr wrap="square" rtlCol="0">
            <a:spAutoFit/>
          </a:bodyPr>
          <a:lstStyle/>
          <a:p>
            <a:pPr algn="ctr"/>
            <a:r>
              <a:rPr lang="en-US" sz="3600" dirty="0"/>
              <a:t>Northern District</a:t>
            </a:r>
          </a:p>
          <a:p>
            <a:pPr algn="ctr"/>
            <a:r>
              <a:rPr lang="en-US" sz="3600" dirty="0"/>
              <a:t>Nicole Welch – DE</a:t>
            </a:r>
          </a:p>
          <a:p>
            <a:pPr algn="ctr"/>
            <a:r>
              <a:rPr lang="en-US" sz="3600" dirty="0"/>
              <a:t>Myrna Walker – DK</a:t>
            </a:r>
          </a:p>
          <a:p>
            <a:pPr algn="ctr"/>
            <a:r>
              <a:rPr lang="en-US" sz="3600" dirty="0"/>
              <a:t>April Sherk</a:t>
            </a:r>
          </a:p>
          <a:p>
            <a:pPr algn="ctr"/>
            <a:r>
              <a:rPr lang="en-US" sz="3600" dirty="0"/>
              <a:t>Veronica Swope</a:t>
            </a:r>
          </a:p>
        </p:txBody>
      </p:sp>
      <p:sp>
        <p:nvSpPr>
          <p:cNvPr id="8" name="TextBox 7">
            <a:extLst>
              <a:ext uri="{FF2B5EF4-FFF2-40B4-BE49-F238E27FC236}">
                <a16:creationId xmlns:a16="http://schemas.microsoft.com/office/drawing/2014/main" id="{DF34536D-8089-4367-8200-5F68C6AF84FA}"/>
              </a:ext>
            </a:extLst>
          </p:cNvPr>
          <p:cNvSpPr txBox="1"/>
          <p:nvPr/>
        </p:nvSpPr>
        <p:spPr>
          <a:xfrm>
            <a:off x="6095999" y="3428999"/>
            <a:ext cx="3669574" cy="2862322"/>
          </a:xfrm>
          <a:prstGeom prst="rect">
            <a:avLst/>
          </a:prstGeom>
          <a:solidFill>
            <a:schemeClr val="accent6">
              <a:lumMod val="60000"/>
              <a:lumOff val="40000"/>
            </a:schemeClr>
          </a:solidFill>
          <a:ln w="38100">
            <a:solidFill>
              <a:srgbClr val="AF0D09"/>
            </a:solidFill>
          </a:ln>
        </p:spPr>
        <p:txBody>
          <a:bodyPr wrap="square" rtlCol="0">
            <a:spAutoFit/>
          </a:bodyPr>
          <a:lstStyle/>
          <a:p>
            <a:pPr algn="ctr"/>
            <a:r>
              <a:rPr lang="en-US" sz="3600" dirty="0"/>
              <a:t>Southern District</a:t>
            </a:r>
          </a:p>
          <a:p>
            <a:pPr algn="ctr"/>
            <a:r>
              <a:rPr lang="en-US" sz="3600" dirty="0"/>
              <a:t>Sheila Fasig – DE</a:t>
            </a:r>
          </a:p>
          <a:p>
            <a:pPr algn="ctr"/>
            <a:r>
              <a:rPr lang="en-US" sz="3600" dirty="0"/>
              <a:t>Roger Harvey – DK</a:t>
            </a:r>
          </a:p>
          <a:p>
            <a:pPr algn="ctr"/>
            <a:r>
              <a:rPr lang="en-US" sz="3600" dirty="0"/>
              <a:t>Erin Brossman</a:t>
            </a:r>
          </a:p>
          <a:p>
            <a:pPr algn="ctr"/>
            <a:r>
              <a:rPr lang="en-US" sz="3600" dirty="0"/>
              <a:t>Lisa Lyons</a:t>
            </a:r>
          </a:p>
        </p:txBody>
      </p:sp>
    </p:spTree>
    <p:extLst>
      <p:ext uri="{BB962C8B-B14F-4D97-AF65-F5344CB8AC3E}">
        <p14:creationId xmlns:p14="http://schemas.microsoft.com/office/powerpoint/2010/main" val="397920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F3B99-74B0-448F-B5A5-4DAED00C0B1B}"/>
              </a:ext>
            </a:extLst>
          </p:cNvPr>
          <p:cNvSpPr txBox="1"/>
          <p:nvPr/>
        </p:nvSpPr>
        <p:spPr>
          <a:xfrm>
            <a:off x="2296160" y="408419"/>
            <a:ext cx="7599680" cy="2308324"/>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7200" b="1" dirty="0"/>
              <a:t>METHODS OF SELLING</a:t>
            </a:r>
          </a:p>
        </p:txBody>
      </p:sp>
      <p:pic>
        <p:nvPicPr>
          <p:cNvPr id="13" name="Picture 12">
            <a:extLst>
              <a:ext uri="{FF2B5EF4-FFF2-40B4-BE49-F238E27FC236}">
                <a16:creationId xmlns:a16="http://schemas.microsoft.com/office/drawing/2014/main" id="{9E2E7444-17EC-4D47-B3DA-662F1E9400DA}"/>
              </a:ext>
            </a:extLst>
          </p:cNvPr>
          <p:cNvPicPr>
            <a:picLocks noChangeAspect="1"/>
          </p:cNvPicPr>
          <p:nvPr/>
        </p:nvPicPr>
        <p:blipFill>
          <a:blip r:embed="rId4"/>
          <a:stretch>
            <a:fillRect/>
          </a:stretch>
        </p:blipFill>
        <p:spPr>
          <a:xfrm>
            <a:off x="460375" y="2683932"/>
            <a:ext cx="3752850" cy="29146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9" name="Picture 18">
            <a:extLst>
              <a:ext uri="{FF2B5EF4-FFF2-40B4-BE49-F238E27FC236}">
                <a16:creationId xmlns:a16="http://schemas.microsoft.com/office/drawing/2014/main" id="{EC70D36E-C0A8-448E-8B21-1A8C9DDFFE59}"/>
              </a:ext>
            </a:extLst>
          </p:cNvPr>
          <p:cNvPicPr>
            <a:picLocks noChangeAspect="1"/>
          </p:cNvPicPr>
          <p:nvPr/>
        </p:nvPicPr>
        <p:blipFill>
          <a:blip r:embed="rId5"/>
          <a:stretch>
            <a:fillRect/>
          </a:stretch>
        </p:blipFill>
        <p:spPr>
          <a:xfrm>
            <a:off x="8106638" y="2069512"/>
            <a:ext cx="3621260" cy="27189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a:extLst>
              <a:ext uri="{FF2B5EF4-FFF2-40B4-BE49-F238E27FC236}">
                <a16:creationId xmlns:a16="http://schemas.microsoft.com/office/drawing/2014/main" id="{F59A9223-BFD6-44C0-90AB-466368BA6059}"/>
              </a:ext>
            </a:extLst>
          </p:cNvPr>
          <p:cNvPicPr>
            <a:picLocks noChangeAspect="1"/>
          </p:cNvPicPr>
          <p:nvPr/>
        </p:nvPicPr>
        <p:blipFill>
          <a:blip r:embed="rId6"/>
          <a:stretch>
            <a:fillRect/>
          </a:stretch>
        </p:blipFill>
        <p:spPr>
          <a:xfrm>
            <a:off x="5277853" y="4141257"/>
            <a:ext cx="3788092" cy="234500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3029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6BCCF2A7-20BC-4299-9D2A-170FF1AE9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F9817F-A7AB-4FF0-B227-8AA3BE06A0EF}"/>
              </a:ext>
            </a:extLst>
          </p:cNvPr>
          <p:cNvSpPr/>
          <p:nvPr/>
        </p:nvSpPr>
        <p:spPr>
          <a:xfrm>
            <a:off x="300444" y="274739"/>
            <a:ext cx="597178" cy="1361114"/>
          </a:xfrm>
          <a:prstGeom prst="rect">
            <a:avLst/>
          </a:prstGeom>
          <a:solidFill>
            <a:srgbClr val="0070C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38FAB6-3FC7-4B5D-84F4-E1555281D042}"/>
              </a:ext>
            </a:extLst>
          </p:cNvPr>
          <p:cNvSpPr/>
          <p:nvPr/>
        </p:nvSpPr>
        <p:spPr>
          <a:xfrm>
            <a:off x="4656246" y="6083941"/>
            <a:ext cx="1439754" cy="20780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F7F6538-0289-45B9-AA85-F85BD4181A41}"/>
              </a:ext>
            </a:extLst>
          </p:cNvPr>
          <p:cNvPicPr>
            <a:picLocks noChangeAspect="1"/>
          </p:cNvPicPr>
          <p:nvPr/>
        </p:nvPicPr>
        <p:blipFill>
          <a:blip r:embed="rId4"/>
          <a:stretch>
            <a:fillRect/>
          </a:stretch>
        </p:blipFill>
        <p:spPr>
          <a:xfrm>
            <a:off x="8317722" y="3247438"/>
            <a:ext cx="3382296" cy="1925101"/>
          </a:xfrm>
          <a:prstGeom prst="rect">
            <a:avLst/>
          </a:prstGeom>
        </p:spPr>
      </p:pic>
      <p:sp>
        <p:nvSpPr>
          <p:cNvPr id="3" name="Arrow: Down 2">
            <a:extLst>
              <a:ext uri="{FF2B5EF4-FFF2-40B4-BE49-F238E27FC236}">
                <a16:creationId xmlns:a16="http://schemas.microsoft.com/office/drawing/2014/main" id="{1DDE6636-1910-441A-971C-D70B61F40620}"/>
              </a:ext>
            </a:extLst>
          </p:cNvPr>
          <p:cNvSpPr/>
          <p:nvPr/>
        </p:nvSpPr>
        <p:spPr>
          <a:xfrm rot="17587385">
            <a:off x="714799" y="-182869"/>
            <a:ext cx="3183830" cy="3750011"/>
          </a:xfrm>
          <a:prstGeom prst="downArrow">
            <a:avLst/>
          </a:prstGeom>
          <a:solidFill>
            <a:srgbClr val="0070C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323F4C1-9892-4214-A495-C42E2E0DA3EA}"/>
              </a:ext>
            </a:extLst>
          </p:cNvPr>
          <p:cNvSpPr txBox="1"/>
          <p:nvPr/>
        </p:nvSpPr>
        <p:spPr>
          <a:xfrm>
            <a:off x="614387" y="856445"/>
            <a:ext cx="2583809" cy="1077218"/>
          </a:xfrm>
          <a:prstGeom prst="rect">
            <a:avLst/>
          </a:prstGeom>
          <a:noFill/>
        </p:spPr>
        <p:txBody>
          <a:bodyPr wrap="square" rtlCol="0">
            <a:spAutoFit/>
          </a:bodyPr>
          <a:lstStyle/>
          <a:p>
            <a:r>
              <a:rPr lang="en-US" sz="3200" dirty="0"/>
              <a:t>Methods                                  </a:t>
            </a:r>
          </a:p>
          <a:p>
            <a:r>
              <a:rPr lang="en-US" sz="3200" dirty="0"/>
              <a:t>      of Selling</a:t>
            </a:r>
          </a:p>
        </p:txBody>
      </p:sp>
      <p:pic>
        <p:nvPicPr>
          <p:cNvPr id="7" name="Picture 6">
            <a:extLst>
              <a:ext uri="{FF2B5EF4-FFF2-40B4-BE49-F238E27FC236}">
                <a16:creationId xmlns:a16="http://schemas.microsoft.com/office/drawing/2014/main" id="{5D6B97A3-008E-4772-8782-A17CD4C038E3}"/>
              </a:ext>
            </a:extLst>
          </p:cNvPr>
          <p:cNvPicPr>
            <a:picLocks noChangeAspect="1"/>
          </p:cNvPicPr>
          <p:nvPr/>
        </p:nvPicPr>
        <p:blipFill>
          <a:blip r:embed="rId5"/>
          <a:stretch>
            <a:fillRect/>
          </a:stretch>
        </p:blipFill>
        <p:spPr>
          <a:xfrm>
            <a:off x="4126338" y="297879"/>
            <a:ext cx="3225127" cy="5033435"/>
          </a:xfrm>
          <a:prstGeom prst="rect">
            <a:avLst/>
          </a:prstGeom>
        </p:spPr>
      </p:pic>
      <p:pic>
        <p:nvPicPr>
          <p:cNvPr id="21" name="Picture 20">
            <a:extLst>
              <a:ext uri="{FF2B5EF4-FFF2-40B4-BE49-F238E27FC236}">
                <a16:creationId xmlns:a16="http://schemas.microsoft.com/office/drawing/2014/main" id="{87523D4D-5DBB-4C7F-91CF-15F2D7820A3F}"/>
              </a:ext>
            </a:extLst>
          </p:cNvPr>
          <p:cNvPicPr>
            <a:picLocks noChangeAspect="1"/>
          </p:cNvPicPr>
          <p:nvPr/>
        </p:nvPicPr>
        <p:blipFill>
          <a:blip r:embed="rId6"/>
          <a:stretch>
            <a:fillRect/>
          </a:stretch>
        </p:blipFill>
        <p:spPr>
          <a:xfrm>
            <a:off x="566943" y="3047894"/>
            <a:ext cx="3685084" cy="3036047"/>
          </a:xfrm>
          <a:prstGeom prst="rect">
            <a:avLst/>
          </a:prstGeom>
        </p:spPr>
      </p:pic>
      <p:pic>
        <p:nvPicPr>
          <p:cNvPr id="10" name="Picture 9">
            <a:extLst>
              <a:ext uri="{FF2B5EF4-FFF2-40B4-BE49-F238E27FC236}">
                <a16:creationId xmlns:a16="http://schemas.microsoft.com/office/drawing/2014/main" id="{9DC70C89-8548-46DA-89FC-0AC728AE4A96}"/>
              </a:ext>
            </a:extLst>
          </p:cNvPr>
          <p:cNvPicPr>
            <a:picLocks noChangeAspect="1"/>
          </p:cNvPicPr>
          <p:nvPr/>
        </p:nvPicPr>
        <p:blipFill>
          <a:blip r:embed="rId7"/>
          <a:stretch>
            <a:fillRect/>
          </a:stretch>
        </p:blipFill>
        <p:spPr>
          <a:xfrm>
            <a:off x="7245541" y="639232"/>
            <a:ext cx="3514724" cy="2724149"/>
          </a:xfrm>
          <a:prstGeom prst="rect">
            <a:avLst/>
          </a:prstGeom>
        </p:spPr>
      </p:pic>
      <p:pic>
        <p:nvPicPr>
          <p:cNvPr id="14" name="Graphic 77">
            <a:extLst>
              <a:ext uri="{FF2B5EF4-FFF2-40B4-BE49-F238E27FC236}">
                <a16:creationId xmlns:a16="http://schemas.microsoft.com/office/drawing/2014/main" id="{EB6F3277-DCDB-4C1F-AADA-7DDFCD1E90BB}"/>
              </a:ext>
            </a:extLst>
          </p:cNvPr>
          <p:cNvPicPr/>
          <p:nvPr/>
        </p:nvPicPr>
        <p:blipFill>
          <a:blip r:embed="rId8">
            <a:extLst>
              <a:ext uri="{96DAC541-7B7A-43D3-8B79-37D633B846F1}">
                <asvg:svgBlip xmlns:asvg="http://schemas.microsoft.com/office/drawing/2016/SVG/main" r:embed="rId9"/>
              </a:ext>
            </a:extLst>
          </a:blip>
          <a:stretch>
            <a:fillRect/>
          </a:stretch>
        </p:blipFill>
        <p:spPr>
          <a:xfrm>
            <a:off x="4554057" y="3863310"/>
            <a:ext cx="3070370" cy="2618458"/>
          </a:xfrm>
          <a:prstGeom prst="rect">
            <a:avLst/>
          </a:prstGeom>
        </p:spPr>
      </p:pic>
      <p:pic>
        <p:nvPicPr>
          <p:cNvPr id="9" name="Picture 8">
            <a:extLst>
              <a:ext uri="{FF2B5EF4-FFF2-40B4-BE49-F238E27FC236}">
                <a16:creationId xmlns:a16="http://schemas.microsoft.com/office/drawing/2014/main" id="{E93409D7-E80C-4917-B879-4D91E3C1EE55}"/>
              </a:ext>
            </a:extLst>
          </p:cNvPr>
          <p:cNvPicPr>
            <a:picLocks noChangeAspect="1"/>
          </p:cNvPicPr>
          <p:nvPr/>
        </p:nvPicPr>
        <p:blipFill>
          <a:blip r:embed="rId10"/>
          <a:stretch>
            <a:fillRect/>
          </a:stretch>
        </p:blipFill>
        <p:spPr>
          <a:xfrm>
            <a:off x="9428073" y="5255672"/>
            <a:ext cx="1940599" cy="1152972"/>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032D33B1-A33E-4E55-997D-AEA8CF040BD0}"/>
              </a:ext>
            </a:extLst>
          </p:cNvPr>
          <p:cNvPicPr>
            <a:picLocks noChangeAspect="1"/>
          </p:cNvPicPr>
          <p:nvPr/>
        </p:nvPicPr>
        <p:blipFill>
          <a:blip r:embed="rId11"/>
          <a:stretch>
            <a:fillRect/>
          </a:stretch>
        </p:blipFill>
        <p:spPr>
          <a:xfrm>
            <a:off x="7557500" y="4639298"/>
            <a:ext cx="1870573" cy="16563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4208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0A58D906-1201-418B-8EB4-83E504911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2C7621-2650-46D9-94E4-06172159EA77}"/>
              </a:ext>
            </a:extLst>
          </p:cNvPr>
          <p:cNvSpPr txBox="1"/>
          <p:nvPr/>
        </p:nvSpPr>
        <p:spPr>
          <a:xfrm>
            <a:off x="491448" y="496788"/>
            <a:ext cx="3417822" cy="1617238"/>
          </a:xfrm>
          <a:prstGeom prst="rect">
            <a:avLst/>
          </a:prstGeom>
          <a:solidFill>
            <a:srgbClr val="C00000"/>
          </a:solidFill>
          <a:ln>
            <a:solidFill>
              <a:srgbClr val="C00000"/>
            </a:solid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047918BE-1F5C-4929-BC2A-C21628F8A5E4}"/>
              </a:ext>
            </a:extLst>
          </p:cNvPr>
          <p:cNvPicPr>
            <a:picLocks noChangeAspect="1"/>
          </p:cNvPicPr>
          <p:nvPr/>
        </p:nvPicPr>
        <p:blipFill>
          <a:blip r:embed="rId4"/>
          <a:stretch>
            <a:fillRect/>
          </a:stretch>
        </p:blipFill>
        <p:spPr>
          <a:xfrm>
            <a:off x="704676" y="722447"/>
            <a:ext cx="3046396" cy="1167342"/>
          </a:xfrm>
          <a:prstGeom prst="rect">
            <a:avLst/>
          </a:prstGeom>
        </p:spPr>
      </p:pic>
      <p:pic>
        <p:nvPicPr>
          <p:cNvPr id="6" name="Picture 5">
            <a:extLst>
              <a:ext uri="{FF2B5EF4-FFF2-40B4-BE49-F238E27FC236}">
                <a16:creationId xmlns:a16="http://schemas.microsoft.com/office/drawing/2014/main" id="{D99D4056-D179-4007-9B96-AA7EA60F0970}"/>
              </a:ext>
            </a:extLst>
          </p:cNvPr>
          <p:cNvPicPr>
            <a:picLocks noChangeAspect="1"/>
          </p:cNvPicPr>
          <p:nvPr/>
        </p:nvPicPr>
        <p:blipFill>
          <a:blip r:embed="rId5"/>
          <a:stretch>
            <a:fillRect/>
          </a:stretch>
        </p:blipFill>
        <p:spPr>
          <a:xfrm>
            <a:off x="1314727" y="2086980"/>
            <a:ext cx="3195754" cy="4167012"/>
          </a:xfrm>
          <a:prstGeom prst="rect">
            <a:avLst/>
          </a:prstGeom>
          <a:ln>
            <a:noFill/>
          </a:ln>
          <a:effectLst>
            <a:softEdge rad="112500"/>
          </a:effectLst>
        </p:spPr>
      </p:pic>
      <p:pic>
        <p:nvPicPr>
          <p:cNvPr id="10" name="Picture 9">
            <a:extLst>
              <a:ext uri="{FF2B5EF4-FFF2-40B4-BE49-F238E27FC236}">
                <a16:creationId xmlns:a16="http://schemas.microsoft.com/office/drawing/2014/main" id="{6E95AFE1-0D4A-4376-A692-0A6E93DB7ABB}"/>
              </a:ext>
            </a:extLst>
          </p:cNvPr>
          <p:cNvPicPr>
            <a:picLocks noChangeAspect="1"/>
          </p:cNvPicPr>
          <p:nvPr/>
        </p:nvPicPr>
        <p:blipFill>
          <a:blip r:embed="rId6"/>
          <a:stretch>
            <a:fillRect/>
          </a:stretch>
        </p:blipFill>
        <p:spPr>
          <a:xfrm>
            <a:off x="6292223" y="592266"/>
            <a:ext cx="5267325" cy="1295400"/>
          </a:xfrm>
          <a:prstGeom prst="rect">
            <a:avLst/>
          </a:prstGeom>
        </p:spPr>
      </p:pic>
      <p:pic>
        <p:nvPicPr>
          <p:cNvPr id="14" name="Picture 13">
            <a:extLst>
              <a:ext uri="{FF2B5EF4-FFF2-40B4-BE49-F238E27FC236}">
                <a16:creationId xmlns:a16="http://schemas.microsoft.com/office/drawing/2014/main" id="{B7A614CF-934C-432C-BC57-6D7470F6FE0A}"/>
              </a:ext>
            </a:extLst>
          </p:cNvPr>
          <p:cNvPicPr>
            <a:picLocks noChangeAspect="1"/>
          </p:cNvPicPr>
          <p:nvPr/>
        </p:nvPicPr>
        <p:blipFill>
          <a:blip r:embed="rId7"/>
          <a:stretch>
            <a:fillRect/>
          </a:stretch>
        </p:blipFill>
        <p:spPr>
          <a:xfrm>
            <a:off x="6659543" y="1604054"/>
            <a:ext cx="1438275" cy="1438275"/>
          </a:xfrm>
          <a:prstGeom prst="rect">
            <a:avLst/>
          </a:prstGeom>
        </p:spPr>
      </p:pic>
      <p:sp>
        <p:nvSpPr>
          <p:cNvPr id="20" name="Rectangle 19">
            <a:extLst>
              <a:ext uri="{FF2B5EF4-FFF2-40B4-BE49-F238E27FC236}">
                <a16:creationId xmlns:a16="http://schemas.microsoft.com/office/drawing/2014/main" id="{9FB4463B-E3B0-4E0C-9984-9E571A4342CD}"/>
              </a:ext>
            </a:extLst>
          </p:cNvPr>
          <p:cNvSpPr/>
          <p:nvPr/>
        </p:nvSpPr>
        <p:spPr>
          <a:xfrm>
            <a:off x="8097818" y="1889789"/>
            <a:ext cx="3703158" cy="1152540"/>
          </a:xfrm>
          <a:prstGeom prst="rect">
            <a:avLst/>
          </a:prstGeom>
          <a:solidFill>
            <a:srgbClr val="AF0D09"/>
          </a:solidFill>
          <a:ln>
            <a:solidFill>
              <a:srgbClr val="AF0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860394-893C-4D91-84C7-39131FE37835}"/>
              </a:ext>
            </a:extLst>
          </p:cNvPr>
          <p:cNvSpPr txBox="1"/>
          <p:nvPr/>
        </p:nvSpPr>
        <p:spPr>
          <a:xfrm>
            <a:off x="8097818" y="1889789"/>
            <a:ext cx="3713881" cy="1354217"/>
          </a:xfrm>
          <a:prstGeom prst="rect">
            <a:avLst/>
          </a:prstGeom>
          <a:noFill/>
          <a:ln>
            <a:noFill/>
          </a:ln>
        </p:spPr>
        <p:txBody>
          <a:bodyPr wrap="square" rtlCol="0">
            <a:spAutoFit/>
          </a:bodyPr>
          <a:lstStyle/>
          <a:p>
            <a:r>
              <a:rPr lang="en-US" sz="1600" dirty="0"/>
              <a:t>Go to </a:t>
            </a:r>
            <a:r>
              <a:rPr lang="en-US" sz="1600" b="1" dirty="0"/>
              <a:t>squareup.com/</a:t>
            </a:r>
            <a:r>
              <a:rPr lang="en-US" sz="1600" b="1" dirty="0" err="1"/>
              <a:t>i</a:t>
            </a:r>
            <a:r>
              <a:rPr lang="en-US" sz="1600" b="1" dirty="0"/>
              <a:t>/PRPOPCORN1 </a:t>
            </a:r>
            <a:r>
              <a:rPr lang="en-US" sz="1600" dirty="0"/>
              <a:t>to receive free processing on up to $1,000 in credit card transactions for the first 180 days.</a:t>
            </a:r>
          </a:p>
          <a:p>
            <a:endParaRPr lang="en-US" dirty="0"/>
          </a:p>
        </p:txBody>
      </p:sp>
      <p:sp>
        <p:nvSpPr>
          <p:cNvPr id="21" name="Dodecagon 20">
            <a:extLst>
              <a:ext uri="{FF2B5EF4-FFF2-40B4-BE49-F238E27FC236}">
                <a16:creationId xmlns:a16="http://schemas.microsoft.com/office/drawing/2014/main" id="{D2DA1D57-17DF-432B-AE9F-55101EC9574C}"/>
              </a:ext>
            </a:extLst>
          </p:cNvPr>
          <p:cNvSpPr/>
          <p:nvPr/>
        </p:nvSpPr>
        <p:spPr>
          <a:xfrm>
            <a:off x="763250" y="1982836"/>
            <a:ext cx="1596263" cy="1617238"/>
          </a:xfrm>
          <a:prstGeom prst="dodecagon">
            <a:avLst/>
          </a:prstGeom>
          <a:solidFill>
            <a:srgbClr val="0070C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F65C67-36C9-46C8-A403-9567EB9810BC}"/>
              </a:ext>
            </a:extLst>
          </p:cNvPr>
          <p:cNvSpPr txBox="1"/>
          <p:nvPr/>
        </p:nvSpPr>
        <p:spPr>
          <a:xfrm>
            <a:off x="880845" y="2311217"/>
            <a:ext cx="1375794" cy="1015663"/>
          </a:xfrm>
          <a:prstGeom prst="rect">
            <a:avLst/>
          </a:prstGeom>
          <a:noFill/>
        </p:spPr>
        <p:txBody>
          <a:bodyPr wrap="square" rtlCol="0">
            <a:spAutoFit/>
          </a:bodyPr>
          <a:lstStyle/>
          <a:p>
            <a:pPr algn="ctr"/>
            <a:r>
              <a:rPr lang="en-US" sz="2000" b="1" dirty="0">
                <a:solidFill>
                  <a:schemeClr val="bg1"/>
                </a:solidFill>
              </a:rPr>
              <a:t>SUPER SATURDAY PRIZE!</a:t>
            </a:r>
          </a:p>
        </p:txBody>
      </p:sp>
      <p:pic>
        <p:nvPicPr>
          <p:cNvPr id="7" name="Picture 6">
            <a:extLst>
              <a:ext uri="{FF2B5EF4-FFF2-40B4-BE49-F238E27FC236}">
                <a16:creationId xmlns:a16="http://schemas.microsoft.com/office/drawing/2014/main" id="{AE966998-7E51-4B8C-ACF5-46B269307D18}"/>
              </a:ext>
            </a:extLst>
          </p:cNvPr>
          <p:cNvPicPr>
            <a:picLocks noChangeAspect="1"/>
          </p:cNvPicPr>
          <p:nvPr/>
        </p:nvPicPr>
        <p:blipFill>
          <a:blip r:embed="rId8"/>
          <a:stretch>
            <a:fillRect/>
          </a:stretch>
        </p:blipFill>
        <p:spPr>
          <a:xfrm>
            <a:off x="3908501" y="851362"/>
            <a:ext cx="2592844" cy="5731898"/>
          </a:xfrm>
          <a:prstGeom prst="rect">
            <a:avLst/>
          </a:prstGeom>
        </p:spPr>
      </p:pic>
      <p:pic>
        <p:nvPicPr>
          <p:cNvPr id="17" name="Picture 16">
            <a:extLst>
              <a:ext uri="{FF2B5EF4-FFF2-40B4-BE49-F238E27FC236}">
                <a16:creationId xmlns:a16="http://schemas.microsoft.com/office/drawing/2014/main" id="{D39EC596-B154-4AA1-8326-2C36CEB0175E}"/>
              </a:ext>
            </a:extLst>
          </p:cNvPr>
          <p:cNvPicPr>
            <a:picLocks noChangeAspect="1"/>
          </p:cNvPicPr>
          <p:nvPr/>
        </p:nvPicPr>
        <p:blipFill>
          <a:blip r:embed="rId9"/>
          <a:stretch>
            <a:fillRect/>
          </a:stretch>
        </p:blipFill>
        <p:spPr>
          <a:xfrm>
            <a:off x="6384810" y="3815729"/>
            <a:ext cx="5082152" cy="2211617"/>
          </a:xfrm>
          <a:prstGeom prst="rect">
            <a:avLst/>
          </a:prstGeom>
        </p:spPr>
      </p:pic>
      <p:sp>
        <p:nvSpPr>
          <p:cNvPr id="11" name="Rectangle 10">
            <a:extLst>
              <a:ext uri="{FF2B5EF4-FFF2-40B4-BE49-F238E27FC236}">
                <a16:creationId xmlns:a16="http://schemas.microsoft.com/office/drawing/2014/main" id="{DFB201EE-9877-49E7-9395-6E7B651002AC}"/>
              </a:ext>
            </a:extLst>
          </p:cNvPr>
          <p:cNvSpPr/>
          <p:nvPr/>
        </p:nvSpPr>
        <p:spPr>
          <a:xfrm>
            <a:off x="4002632" y="808768"/>
            <a:ext cx="1593745" cy="245838"/>
          </a:xfrm>
          <a:prstGeom prst="rect">
            <a:avLst/>
          </a:prstGeom>
          <a:solidFill>
            <a:srgbClr val="AF0D09"/>
          </a:solidFill>
          <a:ln>
            <a:solidFill>
              <a:srgbClr val="AF0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D4BBF5-8682-4147-A231-3ECD1618FAC3}"/>
              </a:ext>
            </a:extLst>
          </p:cNvPr>
          <p:cNvSpPr txBox="1"/>
          <p:nvPr/>
        </p:nvSpPr>
        <p:spPr>
          <a:xfrm>
            <a:off x="4094828" y="776520"/>
            <a:ext cx="1409351" cy="310334"/>
          </a:xfrm>
          <a:prstGeom prst="rect">
            <a:avLst/>
          </a:prstGeom>
          <a:noFill/>
        </p:spPr>
        <p:txBody>
          <a:bodyPr wrap="square" rtlCol="0">
            <a:spAutoFit/>
          </a:bodyPr>
          <a:lstStyle/>
          <a:p>
            <a:r>
              <a:rPr lang="en-US" sz="1400" b="1" dirty="0">
                <a:solidFill>
                  <a:schemeClr val="bg1"/>
                </a:solidFill>
              </a:rPr>
              <a:t>DOORHANGERS</a:t>
            </a:r>
          </a:p>
        </p:txBody>
      </p:sp>
      <p:sp>
        <p:nvSpPr>
          <p:cNvPr id="18" name="Rectangle 17">
            <a:extLst>
              <a:ext uri="{FF2B5EF4-FFF2-40B4-BE49-F238E27FC236}">
                <a16:creationId xmlns:a16="http://schemas.microsoft.com/office/drawing/2014/main" id="{7D33EB26-2343-41C4-BD73-72E8121A2D24}"/>
              </a:ext>
            </a:extLst>
          </p:cNvPr>
          <p:cNvSpPr/>
          <p:nvPr/>
        </p:nvSpPr>
        <p:spPr>
          <a:xfrm>
            <a:off x="6658774" y="3692152"/>
            <a:ext cx="2654640" cy="245838"/>
          </a:xfrm>
          <a:prstGeom prst="rect">
            <a:avLst/>
          </a:prstGeom>
          <a:solidFill>
            <a:srgbClr val="AF0D09"/>
          </a:solidFill>
          <a:ln>
            <a:solidFill>
              <a:srgbClr val="AF0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532B157-C5F8-439F-9E5D-44F590DB1F93}"/>
              </a:ext>
            </a:extLst>
          </p:cNvPr>
          <p:cNvSpPr txBox="1"/>
          <p:nvPr/>
        </p:nvSpPr>
        <p:spPr>
          <a:xfrm>
            <a:off x="6753305" y="3659904"/>
            <a:ext cx="2730465" cy="310334"/>
          </a:xfrm>
          <a:prstGeom prst="rect">
            <a:avLst/>
          </a:prstGeom>
          <a:noFill/>
        </p:spPr>
        <p:txBody>
          <a:bodyPr wrap="square" rtlCol="0">
            <a:spAutoFit/>
          </a:bodyPr>
          <a:lstStyle/>
          <a:p>
            <a:r>
              <a:rPr lang="en-US" sz="1400" b="1" dirty="0">
                <a:solidFill>
                  <a:schemeClr val="bg1"/>
                </a:solidFill>
              </a:rPr>
              <a:t>TABLE TENTS – The Silent Seller</a:t>
            </a:r>
          </a:p>
        </p:txBody>
      </p:sp>
    </p:spTree>
    <p:extLst>
      <p:ext uri="{BB962C8B-B14F-4D97-AF65-F5344CB8AC3E}">
        <p14:creationId xmlns:p14="http://schemas.microsoft.com/office/powerpoint/2010/main" val="3819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252B8C0-026D-45C5-9BCA-F0B4C0644178}"/>
              </a:ext>
            </a:extLst>
          </p:cNvPr>
          <p:cNvPicPr>
            <a:picLocks noChangeAspect="1"/>
          </p:cNvPicPr>
          <p:nvPr/>
        </p:nvPicPr>
        <p:blipFill>
          <a:blip r:embed="rId4"/>
          <a:stretch>
            <a:fillRect/>
          </a:stretch>
        </p:blipFill>
        <p:spPr>
          <a:xfrm>
            <a:off x="5022574" y="2925549"/>
            <a:ext cx="3511826" cy="358466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BF70CC29-F046-4234-BC38-682642A6712D}"/>
              </a:ext>
            </a:extLst>
          </p:cNvPr>
          <p:cNvPicPr>
            <a:picLocks noChangeAspect="1"/>
          </p:cNvPicPr>
          <p:nvPr/>
        </p:nvPicPr>
        <p:blipFill>
          <a:blip r:embed="rId5"/>
          <a:stretch>
            <a:fillRect/>
          </a:stretch>
        </p:blipFill>
        <p:spPr>
          <a:xfrm>
            <a:off x="6537678" y="649098"/>
            <a:ext cx="4965210" cy="33251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a:extLst>
              <a:ext uri="{FF2B5EF4-FFF2-40B4-BE49-F238E27FC236}">
                <a16:creationId xmlns:a16="http://schemas.microsoft.com/office/drawing/2014/main" id="{0C58D674-975F-432A-879F-115135E4F6DA}"/>
              </a:ext>
            </a:extLst>
          </p:cNvPr>
          <p:cNvSpPr/>
          <p:nvPr/>
        </p:nvSpPr>
        <p:spPr>
          <a:xfrm>
            <a:off x="490330" y="1805483"/>
            <a:ext cx="37385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GUIDEBOOK</a:t>
            </a:r>
          </a:p>
        </p:txBody>
      </p:sp>
      <p:sp>
        <p:nvSpPr>
          <p:cNvPr id="5" name="Rectangle 4">
            <a:extLst>
              <a:ext uri="{FF2B5EF4-FFF2-40B4-BE49-F238E27FC236}">
                <a16:creationId xmlns:a16="http://schemas.microsoft.com/office/drawing/2014/main" id="{ABF75CA4-FF00-4586-8DEA-2B3015C963C9}"/>
              </a:ext>
            </a:extLst>
          </p:cNvPr>
          <p:cNvSpPr/>
          <p:nvPr/>
        </p:nvSpPr>
        <p:spPr>
          <a:xfrm>
            <a:off x="487982" y="2578314"/>
            <a:ext cx="5859809" cy="1754326"/>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rPr>
              <a:t>PECATONICA RIVER </a:t>
            </a:r>
          </a:p>
          <a:p>
            <a:r>
              <a:rPr lang="en-US" sz="5400" b="1" dirty="0">
                <a:ln w="9525">
                  <a:solidFill>
                    <a:schemeClr val="bg1"/>
                  </a:solidFill>
                  <a:prstDash val="solid"/>
                </a:ln>
                <a:effectLst>
                  <a:outerShdw blurRad="12700" dist="38100" dir="2700000" algn="tl" rotWithShape="0">
                    <a:schemeClr val="bg1">
                      <a:lumMod val="50000"/>
                    </a:schemeClr>
                  </a:outerShdw>
                </a:effectLst>
              </a:rPr>
              <a:t>ORDER FORMS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TextBox 10">
            <a:extLst>
              <a:ext uri="{FF2B5EF4-FFF2-40B4-BE49-F238E27FC236}">
                <a16:creationId xmlns:a16="http://schemas.microsoft.com/office/drawing/2014/main" id="{F306595A-E694-440F-A19E-9CC5CEC9BD89}"/>
              </a:ext>
            </a:extLst>
          </p:cNvPr>
          <p:cNvSpPr txBox="1"/>
          <p:nvPr/>
        </p:nvSpPr>
        <p:spPr>
          <a:xfrm>
            <a:off x="490330" y="408419"/>
            <a:ext cx="6930887" cy="1200329"/>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7200" b="1" dirty="0"/>
              <a:t>KERNEL TOOL KIT</a:t>
            </a:r>
          </a:p>
        </p:txBody>
      </p:sp>
    </p:spTree>
    <p:extLst>
      <p:ext uri="{BB962C8B-B14F-4D97-AF65-F5344CB8AC3E}">
        <p14:creationId xmlns:p14="http://schemas.microsoft.com/office/powerpoint/2010/main" val="4281626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252B8C0-026D-45C5-9BCA-F0B4C0644178}"/>
              </a:ext>
            </a:extLst>
          </p:cNvPr>
          <p:cNvPicPr>
            <a:picLocks noChangeAspect="1"/>
          </p:cNvPicPr>
          <p:nvPr/>
        </p:nvPicPr>
        <p:blipFill>
          <a:blip r:embed="rId4"/>
          <a:stretch>
            <a:fillRect/>
          </a:stretch>
        </p:blipFill>
        <p:spPr>
          <a:xfrm>
            <a:off x="5022574" y="2925549"/>
            <a:ext cx="3511826" cy="358466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BF70CC29-F046-4234-BC38-682642A6712D}"/>
              </a:ext>
            </a:extLst>
          </p:cNvPr>
          <p:cNvPicPr>
            <a:picLocks noChangeAspect="1"/>
          </p:cNvPicPr>
          <p:nvPr/>
        </p:nvPicPr>
        <p:blipFill>
          <a:blip r:embed="rId5"/>
          <a:stretch>
            <a:fillRect/>
          </a:stretch>
        </p:blipFill>
        <p:spPr>
          <a:xfrm>
            <a:off x="6537678" y="649098"/>
            <a:ext cx="4965210" cy="33251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a:extLst>
              <a:ext uri="{FF2B5EF4-FFF2-40B4-BE49-F238E27FC236}">
                <a16:creationId xmlns:a16="http://schemas.microsoft.com/office/drawing/2014/main" id="{0C58D674-975F-432A-879F-115135E4F6DA}"/>
              </a:ext>
            </a:extLst>
          </p:cNvPr>
          <p:cNvSpPr/>
          <p:nvPr/>
        </p:nvSpPr>
        <p:spPr>
          <a:xfrm>
            <a:off x="490330" y="1805483"/>
            <a:ext cx="37385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GUIDEBOOK</a:t>
            </a:r>
          </a:p>
        </p:txBody>
      </p:sp>
      <p:sp>
        <p:nvSpPr>
          <p:cNvPr id="5" name="Rectangle 4">
            <a:extLst>
              <a:ext uri="{FF2B5EF4-FFF2-40B4-BE49-F238E27FC236}">
                <a16:creationId xmlns:a16="http://schemas.microsoft.com/office/drawing/2014/main" id="{ABF75CA4-FF00-4586-8DEA-2B3015C963C9}"/>
              </a:ext>
            </a:extLst>
          </p:cNvPr>
          <p:cNvSpPr/>
          <p:nvPr/>
        </p:nvSpPr>
        <p:spPr>
          <a:xfrm>
            <a:off x="487982" y="2578314"/>
            <a:ext cx="5859809" cy="1754326"/>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rPr>
              <a:t>PECATONICA RIVER </a:t>
            </a:r>
          </a:p>
          <a:p>
            <a:r>
              <a:rPr lang="en-US" sz="5400" b="1" dirty="0">
                <a:ln w="9525">
                  <a:solidFill>
                    <a:schemeClr val="bg1"/>
                  </a:solidFill>
                  <a:prstDash val="solid"/>
                </a:ln>
                <a:effectLst>
                  <a:outerShdw blurRad="12700" dist="38100" dir="2700000" algn="tl" rotWithShape="0">
                    <a:schemeClr val="bg1">
                      <a:lumMod val="50000"/>
                    </a:schemeClr>
                  </a:outerShdw>
                </a:effectLst>
              </a:rPr>
              <a:t>ORDER FORMS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E9087222-02C2-43CB-A8C8-C63F9E1A31E9}"/>
              </a:ext>
            </a:extLst>
          </p:cNvPr>
          <p:cNvSpPr/>
          <p:nvPr/>
        </p:nvSpPr>
        <p:spPr>
          <a:xfrm>
            <a:off x="487982" y="4332640"/>
            <a:ext cx="4466031" cy="1754326"/>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rPr>
              <a:t>WHITLEY’S </a:t>
            </a:r>
          </a:p>
          <a:p>
            <a:r>
              <a:rPr lang="en-US" sz="5400" b="1" dirty="0">
                <a:ln w="9525">
                  <a:solidFill>
                    <a:schemeClr val="bg1"/>
                  </a:solidFill>
                  <a:prstDash val="solid"/>
                </a:ln>
                <a:effectLst>
                  <a:outerShdw blurRad="12700" dist="38100" dir="2700000" algn="tl" rotWithShape="0">
                    <a:schemeClr val="bg1">
                      <a:lumMod val="50000"/>
                    </a:schemeClr>
                  </a:outerShdw>
                </a:effectLst>
              </a:rPr>
              <a:t>ORDER FORMS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a:extLst>
              <a:ext uri="{FF2B5EF4-FFF2-40B4-BE49-F238E27FC236}">
                <a16:creationId xmlns:a16="http://schemas.microsoft.com/office/drawing/2014/main" id="{11F57C3F-20E7-4C22-A791-601BCFF77489}"/>
              </a:ext>
            </a:extLst>
          </p:cNvPr>
          <p:cNvSpPr/>
          <p:nvPr/>
        </p:nvSpPr>
        <p:spPr>
          <a:xfrm>
            <a:off x="9020283" y="3986091"/>
            <a:ext cx="2372765" cy="2585323"/>
          </a:xfrm>
          <a:prstGeom prst="rect">
            <a:avLst/>
          </a:prstGeom>
          <a:noFill/>
        </p:spPr>
        <p:txBody>
          <a:bodyPr wrap="none" lIns="91440" tIns="45720" rIns="91440" bIns="45720">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KELLER </a:t>
            </a:r>
          </a:p>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PRIZE </a:t>
            </a:r>
          </a:p>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SHEETS</a:t>
            </a:r>
          </a:p>
        </p:txBody>
      </p:sp>
      <p:sp>
        <p:nvSpPr>
          <p:cNvPr id="12" name="TextBox 11">
            <a:extLst>
              <a:ext uri="{FF2B5EF4-FFF2-40B4-BE49-F238E27FC236}">
                <a16:creationId xmlns:a16="http://schemas.microsoft.com/office/drawing/2014/main" id="{894B7C9F-1F31-4721-8023-CA35BE21F5F0}"/>
              </a:ext>
            </a:extLst>
          </p:cNvPr>
          <p:cNvSpPr txBox="1"/>
          <p:nvPr/>
        </p:nvSpPr>
        <p:spPr>
          <a:xfrm>
            <a:off x="490330" y="408419"/>
            <a:ext cx="6930887" cy="1200329"/>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7200" b="1" dirty="0"/>
              <a:t>KERNEL TOOL KIT</a:t>
            </a:r>
          </a:p>
        </p:txBody>
      </p:sp>
    </p:spTree>
    <p:extLst>
      <p:ext uri="{BB962C8B-B14F-4D97-AF65-F5344CB8AC3E}">
        <p14:creationId xmlns:p14="http://schemas.microsoft.com/office/powerpoint/2010/main" val="3776396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9D5C52-F2F6-49B9-ABFF-2576F1E3F882}"/>
              </a:ext>
            </a:extLst>
          </p:cNvPr>
          <p:cNvPicPr>
            <a:picLocks noChangeAspect="1"/>
          </p:cNvPicPr>
          <p:nvPr/>
        </p:nvPicPr>
        <p:blipFill>
          <a:blip r:embed="rId4"/>
          <a:stretch>
            <a:fillRect/>
          </a:stretch>
        </p:blipFill>
        <p:spPr>
          <a:xfrm>
            <a:off x="490330" y="1608748"/>
            <a:ext cx="4345056" cy="39251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B38FED8F-C36F-44C3-A57A-42AE76FA8880}"/>
              </a:ext>
            </a:extLst>
          </p:cNvPr>
          <p:cNvPicPr>
            <a:picLocks noChangeAspect="1"/>
          </p:cNvPicPr>
          <p:nvPr/>
        </p:nvPicPr>
        <p:blipFill>
          <a:blip r:embed="rId5"/>
          <a:stretch>
            <a:fillRect/>
          </a:stretch>
        </p:blipFill>
        <p:spPr>
          <a:xfrm>
            <a:off x="1949372" y="4058972"/>
            <a:ext cx="4146627" cy="2524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A8C2A7CC-A786-40A8-924D-757F56CDF348}"/>
              </a:ext>
            </a:extLst>
          </p:cNvPr>
          <p:cNvSpPr/>
          <p:nvPr/>
        </p:nvSpPr>
        <p:spPr>
          <a:xfrm>
            <a:off x="4835386" y="1742428"/>
            <a:ext cx="699839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SUPER SATURDAY PRIZE</a:t>
            </a:r>
          </a:p>
        </p:txBody>
      </p:sp>
      <p:sp>
        <p:nvSpPr>
          <p:cNvPr id="4" name="Rectangle 3">
            <a:extLst>
              <a:ext uri="{FF2B5EF4-FFF2-40B4-BE49-F238E27FC236}">
                <a16:creationId xmlns:a16="http://schemas.microsoft.com/office/drawing/2014/main" id="{91B4DE01-E87F-4D86-8089-5946E1C98AB0}"/>
              </a:ext>
            </a:extLst>
          </p:cNvPr>
          <p:cNvSpPr/>
          <p:nvPr/>
        </p:nvSpPr>
        <p:spPr>
          <a:xfrm>
            <a:off x="7677665" y="685418"/>
            <a:ext cx="4604951"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TASTING KIT</a:t>
            </a:r>
          </a:p>
        </p:txBody>
      </p:sp>
      <p:sp>
        <p:nvSpPr>
          <p:cNvPr id="9" name="TextBox 8">
            <a:extLst>
              <a:ext uri="{FF2B5EF4-FFF2-40B4-BE49-F238E27FC236}">
                <a16:creationId xmlns:a16="http://schemas.microsoft.com/office/drawing/2014/main" id="{5867EB1E-CAFC-4CCE-BE0A-95889279C903}"/>
              </a:ext>
            </a:extLst>
          </p:cNvPr>
          <p:cNvSpPr txBox="1"/>
          <p:nvPr/>
        </p:nvSpPr>
        <p:spPr>
          <a:xfrm>
            <a:off x="490330" y="408419"/>
            <a:ext cx="6930887" cy="1200329"/>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7200" b="1" dirty="0"/>
              <a:t>KERNEL TOOL KIT</a:t>
            </a:r>
          </a:p>
        </p:txBody>
      </p:sp>
    </p:spTree>
    <p:extLst>
      <p:ext uri="{BB962C8B-B14F-4D97-AF65-F5344CB8AC3E}">
        <p14:creationId xmlns:p14="http://schemas.microsoft.com/office/powerpoint/2010/main" val="1407926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9D5C52-F2F6-49B9-ABFF-2576F1E3F882}"/>
              </a:ext>
            </a:extLst>
          </p:cNvPr>
          <p:cNvPicPr>
            <a:picLocks noChangeAspect="1"/>
          </p:cNvPicPr>
          <p:nvPr/>
        </p:nvPicPr>
        <p:blipFill>
          <a:blip r:embed="rId4"/>
          <a:stretch>
            <a:fillRect/>
          </a:stretch>
        </p:blipFill>
        <p:spPr>
          <a:xfrm>
            <a:off x="490330" y="1608748"/>
            <a:ext cx="4345056" cy="39251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B38FED8F-C36F-44C3-A57A-42AE76FA8880}"/>
              </a:ext>
            </a:extLst>
          </p:cNvPr>
          <p:cNvPicPr>
            <a:picLocks noChangeAspect="1"/>
          </p:cNvPicPr>
          <p:nvPr/>
        </p:nvPicPr>
        <p:blipFill>
          <a:blip r:embed="rId5"/>
          <a:stretch>
            <a:fillRect/>
          </a:stretch>
        </p:blipFill>
        <p:spPr>
          <a:xfrm>
            <a:off x="1949372" y="4058972"/>
            <a:ext cx="4146627" cy="2524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A8C2A7CC-A786-40A8-924D-757F56CDF348}"/>
              </a:ext>
            </a:extLst>
          </p:cNvPr>
          <p:cNvSpPr/>
          <p:nvPr/>
        </p:nvSpPr>
        <p:spPr>
          <a:xfrm>
            <a:off x="4835386" y="1742428"/>
            <a:ext cx="699839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SUPER SATURDAY PRIZE</a:t>
            </a:r>
          </a:p>
        </p:txBody>
      </p:sp>
      <p:sp>
        <p:nvSpPr>
          <p:cNvPr id="4" name="Rectangle 3">
            <a:extLst>
              <a:ext uri="{FF2B5EF4-FFF2-40B4-BE49-F238E27FC236}">
                <a16:creationId xmlns:a16="http://schemas.microsoft.com/office/drawing/2014/main" id="{91B4DE01-E87F-4D86-8089-5946E1C98AB0}"/>
              </a:ext>
            </a:extLst>
          </p:cNvPr>
          <p:cNvSpPr/>
          <p:nvPr/>
        </p:nvSpPr>
        <p:spPr>
          <a:xfrm>
            <a:off x="7611103" y="685418"/>
            <a:ext cx="4652304"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TASTING KIT</a:t>
            </a:r>
          </a:p>
        </p:txBody>
      </p:sp>
      <p:sp>
        <p:nvSpPr>
          <p:cNvPr id="5" name="Rectangle 4">
            <a:extLst>
              <a:ext uri="{FF2B5EF4-FFF2-40B4-BE49-F238E27FC236}">
                <a16:creationId xmlns:a16="http://schemas.microsoft.com/office/drawing/2014/main" id="{264D654B-7C0F-4661-B92B-0B74231B6CF8}"/>
              </a:ext>
            </a:extLst>
          </p:cNvPr>
          <p:cNvSpPr/>
          <p:nvPr/>
        </p:nvSpPr>
        <p:spPr>
          <a:xfrm>
            <a:off x="6811618" y="4997000"/>
            <a:ext cx="490679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DOOR HANGERS</a:t>
            </a:r>
          </a:p>
        </p:txBody>
      </p:sp>
      <p:sp>
        <p:nvSpPr>
          <p:cNvPr id="8" name="Rectangle 7">
            <a:extLst>
              <a:ext uri="{FF2B5EF4-FFF2-40B4-BE49-F238E27FC236}">
                <a16:creationId xmlns:a16="http://schemas.microsoft.com/office/drawing/2014/main" id="{144F9A1D-885F-4351-94AE-02AC9575B4FB}"/>
              </a:ext>
            </a:extLst>
          </p:cNvPr>
          <p:cNvSpPr/>
          <p:nvPr/>
        </p:nvSpPr>
        <p:spPr>
          <a:xfrm>
            <a:off x="7356616" y="4017689"/>
            <a:ext cx="4906791"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TABLE TENTS</a:t>
            </a:r>
          </a:p>
        </p:txBody>
      </p:sp>
      <p:sp>
        <p:nvSpPr>
          <p:cNvPr id="10" name="TextBox 9">
            <a:extLst>
              <a:ext uri="{FF2B5EF4-FFF2-40B4-BE49-F238E27FC236}">
                <a16:creationId xmlns:a16="http://schemas.microsoft.com/office/drawing/2014/main" id="{83B75105-4BD8-4F33-9B37-7938D25BCDEA}"/>
              </a:ext>
            </a:extLst>
          </p:cNvPr>
          <p:cNvSpPr txBox="1"/>
          <p:nvPr/>
        </p:nvSpPr>
        <p:spPr>
          <a:xfrm>
            <a:off x="490330" y="408419"/>
            <a:ext cx="6930887" cy="1200329"/>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7200" b="1" dirty="0"/>
              <a:t>KERNEL TOOL KIT</a:t>
            </a:r>
          </a:p>
        </p:txBody>
      </p:sp>
    </p:spTree>
    <p:extLst>
      <p:ext uri="{BB962C8B-B14F-4D97-AF65-F5344CB8AC3E}">
        <p14:creationId xmlns:p14="http://schemas.microsoft.com/office/powerpoint/2010/main" val="349048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7" name="SuperSaturdayPrize">
            <a:hlinkClick r:id="" action="ppaction://media"/>
            <a:extLst>
              <a:ext uri="{FF2B5EF4-FFF2-40B4-BE49-F238E27FC236}">
                <a16:creationId xmlns:a16="http://schemas.microsoft.com/office/drawing/2014/main" id="{4A6DFFD0-54B3-4B15-BB2B-235BE505A94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0445" y="259512"/>
            <a:ext cx="11591110" cy="6308520"/>
          </a:xfrm>
          <a:prstGeom prst="rect">
            <a:avLst/>
          </a:prstGeom>
        </p:spPr>
      </p:pic>
    </p:spTree>
    <p:extLst>
      <p:ext uri="{BB962C8B-B14F-4D97-AF65-F5344CB8AC3E}">
        <p14:creationId xmlns:p14="http://schemas.microsoft.com/office/powerpoint/2010/main" val="15312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F91D66-49EE-4C5D-B5DD-21783C41A3A1}"/>
              </a:ext>
            </a:extLst>
          </p:cNvPr>
          <p:cNvPicPr>
            <a:picLocks noChangeAspect="1"/>
          </p:cNvPicPr>
          <p:nvPr/>
        </p:nvPicPr>
        <p:blipFill>
          <a:blip r:embed="rId4"/>
          <a:stretch>
            <a:fillRect/>
          </a:stretch>
        </p:blipFill>
        <p:spPr>
          <a:xfrm rot="21130293">
            <a:off x="352091" y="2188657"/>
            <a:ext cx="3563606" cy="3207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3842AF5-1439-4DA2-AF4A-22BF9A1B7DF0}"/>
              </a:ext>
            </a:extLst>
          </p:cNvPr>
          <p:cNvPicPr>
            <a:picLocks noChangeAspect="1"/>
          </p:cNvPicPr>
          <p:nvPr/>
        </p:nvPicPr>
        <p:blipFill>
          <a:blip r:embed="rId5"/>
          <a:stretch>
            <a:fillRect/>
          </a:stretch>
        </p:blipFill>
        <p:spPr>
          <a:xfrm>
            <a:off x="3967346" y="3612579"/>
            <a:ext cx="2694099" cy="2783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3BD57FB-93D3-490C-8A72-2B57559C25BD}"/>
              </a:ext>
            </a:extLst>
          </p:cNvPr>
          <p:cNvSpPr txBox="1"/>
          <p:nvPr/>
        </p:nvSpPr>
        <p:spPr>
          <a:xfrm>
            <a:off x="2240692" y="474144"/>
            <a:ext cx="7947727" cy="1200329"/>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COMMUNICATION</a:t>
            </a:r>
          </a:p>
        </p:txBody>
      </p:sp>
      <p:sp>
        <p:nvSpPr>
          <p:cNvPr id="3" name="TextBox 2">
            <a:extLst>
              <a:ext uri="{FF2B5EF4-FFF2-40B4-BE49-F238E27FC236}">
                <a16:creationId xmlns:a16="http://schemas.microsoft.com/office/drawing/2014/main" id="{2DB252C5-F805-4588-BC4C-D22DCCA1D4C8}"/>
              </a:ext>
            </a:extLst>
          </p:cNvPr>
          <p:cNvSpPr txBox="1"/>
          <p:nvPr/>
        </p:nvSpPr>
        <p:spPr>
          <a:xfrm>
            <a:off x="3503162" y="1796697"/>
            <a:ext cx="4168347" cy="1815882"/>
          </a:xfrm>
          <a:prstGeom prst="rect">
            <a:avLst/>
          </a:prstGeom>
          <a:solidFill>
            <a:schemeClr val="accent5">
              <a:lumMod val="60000"/>
              <a:lumOff val="40000"/>
            </a:schemeClr>
          </a:solidFill>
          <a:ln w="38100">
            <a:solidFill>
              <a:srgbClr val="AF0D09"/>
            </a:solidFill>
          </a:ln>
        </p:spPr>
        <p:txBody>
          <a:bodyPr wrap="square" rtlCol="0">
            <a:spAutoFit/>
          </a:bodyPr>
          <a:lstStyle/>
          <a:p>
            <a:pPr marL="285750" indent="-285750">
              <a:buFont typeface="Wingdings" panose="05000000000000000000" pitchFamily="2" charset="2"/>
              <a:buChar char="v"/>
            </a:pPr>
            <a:r>
              <a:rPr lang="en-US" sz="2800" dirty="0"/>
              <a:t>Key to a Successful Sale</a:t>
            </a:r>
          </a:p>
          <a:p>
            <a:pPr marL="285750" indent="-285750">
              <a:buFont typeface="Wingdings" panose="05000000000000000000" pitchFamily="2" charset="2"/>
              <a:buChar char="v"/>
            </a:pPr>
            <a:r>
              <a:rPr lang="en-US" sz="2800" dirty="0"/>
              <a:t>Publish Your Sales Dates</a:t>
            </a:r>
          </a:p>
          <a:p>
            <a:pPr marL="285750" indent="-285750">
              <a:buFont typeface="Wingdings" panose="05000000000000000000" pitchFamily="2" charset="2"/>
              <a:buChar char="v"/>
            </a:pPr>
            <a:r>
              <a:rPr lang="en-US" sz="2800" dirty="0"/>
              <a:t>Have a Unit Kickoff</a:t>
            </a:r>
          </a:p>
          <a:p>
            <a:pPr marL="285750" indent="-285750">
              <a:buFont typeface="Wingdings" panose="05000000000000000000" pitchFamily="2" charset="2"/>
              <a:buChar char="v"/>
            </a:pPr>
            <a:r>
              <a:rPr lang="en-US" sz="2800" dirty="0"/>
              <a:t>Have a Celebration</a:t>
            </a:r>
          </a:p>
        </p:txBody>
      </p:sp>
      <p:pic>
        <p:nvPicPr>
          <p:cNvPr id="8" name="Picture 7">
            <a:extLst>
              <a:ext uri="{FF2B5EF4-FFF2-40B4-BE49-F238E27FC236}">
                <a16:creationId xmlns:a16="http://schemas.microsoft.com/office/drawing/2014/main" id="{A8B598F3-83AE-480F-B2A4-FE77D5EA474F}"/>
              </a:ext>
            </a:extLst>
          </p:cNvPr>
          <p:cNvPicPr>
            <a:picLocks noChangeAspect="1"/>
          </p:cNvPicPr>
          <p:nvPr/>
        </p:nvPicPr>
        <p:blipFill>
          <a:blip r:embed="rId6"/>
          <a:stretch>
            <a:fillRect/>
          </a:stretch>
        </p:blipFill>
        <p:spPr>
          <a:xfrm rot="321174">
            <a:off x="7214550" y="3053958"/>
            <a:ext cx="4370209" cy="2688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4682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See the source image">
            <a:extLst>
              <a:ext uri="{FF2B5EF4-FFF2-40B4-BE49-F238E27FC236}">
                <a16:creationId xmlns:a16="http://schemas.microsoft.com/office/drawing/2014/main" id="{25B08DED-049E-4D9D-8903-5994B850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F3B99-74B0-448F-B5A5-4DAED00C0B1B}"/>
              </a:ext>
            </a:extLst>
          </p:cNvPr>
          <p:cNvSpPr txBox="1"/>
          <p:nvPr/>
        </p:nvSpPr>
        <p:spPr>
          <a:xfrm>
            <a:off x="2148428" y="853115"/>
            <a:ext cx="7599680" cy="2308324"/>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INCENTIVES AND COMMISSIONS</a:t>
            </a:r>
          </a:p>
        </p:txBody>
      </p:sp>
      <p:pic>
        <p:nvPicPr>
          <p:cNvPr id="18" name="Picture 17">
            <a:extLst>
              <a:ext uri="{FF2B5EF4-FFF2-40B4-BE49-F238E27FC236}">
                <a16:creationId xmlns:a16="http://schemas.microsoft.com/office/drawing/2014/main" id="{96A8B501-5918-45FF-8442-74E6A1F78F27}"/>
              </a:ext>
            </a:extLst>
          </p:cNvPr>
          <p:cNvPicPr>
            <a:picLocks noChangeAspect="1"/>
          </p:cNvPicPr>
          <p:nvPr/>
        </p:nvPicPr>
        <p:blipFill>
          <a:blip r:embed="rId4"/>
          <a:stretch>
            <a:fillRect/>
          </a:stretch>
        </p:blipFill>
        <p:spPr>
          <a:xfrm rot="439481">
            <a:off x="8134825" y="3212860"/>
            <a:ext cx="3817496" cy="27709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1482669C-9177-4975-B4D1-E700AC14E072}"/>
              </a:ext>
            </a:extLst>
          </p:cNvPr>
          <p:cNvPicPr>
            <a:picLocks noChangeAspect="1"/>
          </p:cNvPicPr>
          <p:nvPr/>
        </p:nvPicPr>
        <p:blipFill>
          <a:blip r:embed="rId5"/>
          <a:stretch>
            <a:fillRect/>
          </a:stretch>
        </p:blipFill>
        <p:spPr>
          <a:xfrm>
            <a:off x="418123" y="2224215"/>
            <a:ext cx="2533544" cy="37488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1">
            <a:extLst>
              <a:ext uri="{FF2B5EF4-FFF2-40B4-BE49-F238E27FC236}">
                <a16:creationId xmlns:a16="http://schemas.microsoft.com/office/drawing/2014/main" id="{47C0E92D-ACE5-4E32-A771-7B87A1527190}"/>
              </a:ext>
            </a:extLst>
          </p:cNvPr>
          <p:cNvPicPr>
            <a:picLocks noChangeAspect="1"/>
          </p:cNvPicPr>
          <p:nvPr/>
        </p:nvPicPr>
        <p:blipFill>
          <a:blip r:embed="rId6"/>
          <a:stretch>
            <a:fillRect/>
          </a:stretch>
        </p:blipFill>
        <p:spPr>
          <a:xfrm>
            <a:off x="2787279" y="3591697"/>
            <a:ext cx="5024778" cy="25405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640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E519539D-C9CA-4243-8679-84E687675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8E0352-DC2A-4EC1-BF1D-2759E8DB69C3}"/>
              </a:ext>
            </a:extLst>
          </p:cNvPr>
          <p:cNvSpPr txBox="1"/>
          <p:nvPr/>
        </p:nvSpPr>
        <p:spPr>
          <a:xfrm>
            <a:off x="390780" y="1016906"/>
            <a:ext cx="7010400" cy="3014432"/>
          </a:xfrm>
          <a:prstGeom prst="rect">
            <a:avLst/>
          </a:prstGeom>
          <a:solidFill>
            <a:srgbClr val="C00000"/>
          </a:solidFill>
          <a:ln>
            <a:solidFill>
              <a:srgbClr val="C00000"/>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id="{B8AC6B24-1E49-423C-9717-BE172E3EAA22}"/>
              </a:ext>
            </a:extLst>
          </p:cNvPr>
          <p:cNvPicPr>
            <a:picLocks noChangeAspect="1"/>
          </p:cNvPicPr>
          <p:nvPr/>
        </p:nvPicPr>
        <p:blipFill>
          <a:blip r:embed="rId4"/>
          <a:stretch>
            <a:fillRect/>
          </a:stretch>
        </p:blipFill>
        <p:spPr>
          <a:xfrm>
            <a:off x="854971" y="1350062"/>
            <a:ext cx="6082017" cy="2330555"/>
          </a:xfrm>
          <a:prstGeom prst="rect">
            <a:avLst/>
          </a:prstGeom>
        </p:spPr>
      </p:pic>
      <p:sp>
        <p:nvSpPr>
          <p:cNvPr id="7" name="TextBox 6">
            <a:extLst>
              <a:ext uri="{FF2B5EF4-FFF2-40B4-BE49-F238E27FC236}">
                <a16:creationId xmlns:a16="http://schemas.microsoft.com/office/drawing/2014/main" id="{B559844D-7D54-4B0B-BCC2-3F6E422BBC23}"/>
              </a:ext>
            </a:extLst>
          </p:cNvPr>
          <p:cNvSpPr txBox="1"/>
          <p:nvPr/>
        </p:nvSpPr>
        <p:spPr>
          <a:xfrm>
            <a:off x="5385894" y="3775046"/>
            <a:ext cx="6082018" cy="2718334"/>
          </a:xfrm>
          <a:prstGeom prst="rect">
            <a:avLst/>
          </a:prstGeom>
          <a:solidFill>
            <a:srgbClr val="0070C0"/>
          </a:solidFill>
          <a:ln>
            <a:solidFill>
              <a:srgbClr val="0070C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AA962824-8A3F-46D0-B818-C82164ED3814}"/>
              </a:ext>
            </a:extLst>
          </p:cNvPr>
          <p:cNvSpPr txBox="1"/>
          <p:nvPr/>
        </p:nvSpPr>
        <p:spPr>
          <a:xfrm>
            <a:off x="5741740" y="4013201"/>
            <a:ext cx="5405120" cy="2242023"/>
          </a:xfrm>
          <a:prstGeom prst="rect">
            <a:avLst/>
          </a:prstGeom>
          <a:solidFill>
            <a:schemeClr val="bg1"/>
          </a:solidFill>
        </p:spPr>
        <p:txBody>
          <a:bodyPr wrap="square" rtlCol="0">
            <a:spAutoFit/>
          </a:bodyPr>
          <a:lstStyle/>
          <a:p>
            <a:endParaRPr lang="en-US" dirty="0"/>
          </a:p>
        </p:txBody>
      </p:sp>
      <p:pic>
        <p:nvPicPr>
          <p:cNvPr id="10" name="Picture 16" descr="Whitley's Peanut Factory | Virginia Peanuts &amp; Confections">
            <a:extLst>
              <a:ext uri="{FF2B5EF4-FFF2-40B4-BE49-F238E27FC236}">
                <a16:creationId xmlns:a16="http://schemas.microsoft.com/office/drawing/2014/main" id="{629895ED-1569-4C47-BB1C-D35E2B7F3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895" y="4125767"/>
            <a:ext cx="4740016" cy="2045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7D3F7B-72E4-47F9-AC01-90DBD46709C9}"/>
              </a:ext>
            </a:extLst>
          </p:cNvPr>
          <p:cNvSpPr txBox="1"/>
          <p:nvPr/>
        </p:nvSpPr>
        <p:spPr>
          <a:xfrm>
            <a:off x="2830201" y="120679"/>
            <a:ext cx="7396480" cy="1015663"/>
          </a:xfrm>
          <a:prstGeom prst="rect">
            <a:avLst/>
          </a:prstGeom>
          <a:noFill/>
        </p:spPr>
        <p:txBody>
          <a:bodyPr wrap="square" rtlCol="0">
            <a:spAutoFit/>
          </a:bodyPr>
          <a:lstStyle/>
          <a:p>
            <a:r>
              <a:rPr lang="en-US" sz="6000" b="1" dirty="0"/>
              <a:t>OUR 2021 PARTNERS</a:t>
            </a:r>
          </a:p>
        </p:txBody>
      </p:sp>
      <p:sp>
        <p:nvSpPr>
          <p:cNvPr id="12" name="Oval 11">
            <a:extLst>
              <a:ext uri="{FF2B5EF4-FFF2-40B4-BE49-F238E27FC236}">
                <a16:creationId xmlns:a16="http://schemas.microsoft.com/office/drawing/2014/main" id="{BD9DDE0D-9239-4547-B98D-574330D1F9C2}"/>
              </a:ext>
            </a:extLst>
          </p:cNvPr>
          <p:cNvSpPr/>
          <p:nvPr/>
        </p:nvSpPr>
        <p:spPr>
          <a:xfrm>
            <a:off x="2916239" y="3680617"/>
            <a:ext cx="2610487" cy="257460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314830-4CFA-486A-96CC-E617A88E8865}"/>
              </a:ext>
            </a:extLst>
          </p:cNvPr>
          <p:cNvPicPr>
            <a:picLocks noChangeAspect="1"/>
          </p:cNvPicPr>
          <p:nvPr/>
        </p:nvPicPr>
        <p:blipFill>
          <a:blip r:embed="rId6"/>
          <a:stretch>
            <a:fillRect/>
          </a:stretch>
        </p:blipFill>
        <p:spPr>
          <a:xfrm>
            <a:off x="3713135" y="3894337"/>
            <a:ext cx="1020808" cy="1368022"/>
          </a:xfrm>
          <a:prstGeom prst="rect">
            <a:avLst/>
          </a:prstGeom>
        </p:spPr>
      </p:pic>
      <p:sp>
        <p:nvSpPr>
          <p:cNvPr id="11" name="TextBox 10">
            <a:extLst>
              <a:ext uri="{FF2B5EF4-FFF2-40B4-BE49-F238E27FC236}">
                <a16:creationId xmlns:a16="http://schemas.microsoft.com/office/drawing/2014/main" id="{48903683-B3FE-44AC-8152-775AC2447676}"/>
              </a:ext>
            </a:extLst>
          </p:cNvPr>
          <p:cNvSpPr txBox="1"/>
          <p:nvPr/>
        </p:nvSpPr>
        <p:spPr>
          <a:xfrm>
            <a:off x="3511440" y="5262359"/>
            <a:ext cx="1361184" cy="646331"/>
          </a:xfrm>
          <a:prstGeom prst="rect">
            <a:avLst/>
          </a:prstGeom>
          <a:solidFill>
            <a:schemeClr val="tx1">
              <a:lumMod val="85000"/>
              <a:lumOff val="15000"/>
            </a:schemeClr>
          </a:solidFill>
        </p:spPr>
        <p:txBody>
          <a:bodyPr wrap="square" rtlCol="0">
            <a:spAutoFit/>
          </a:bodyPr>
          <a:lstStyle/>
          <a:p>
            <a:pPr algn="ctr"/>
            <a:r>
              <a:rPr lang="en-US" b="1" dirty="0">
                <a:solidFill>
                  <a:schemeClr val="bg1"/>
                </a:solidFill>
              </a:rPr>
              <a:t>KELLER MARKETING</a:t>
            </a:r>
          </a:p>
        </p:txBody>
      </p:sp>
    </p:spTree>
    <p:extLst>
      <p:ext uri="{BB962C8B-B14F-4D97-AF65-F5344CB8AC3E}">
        <p14:creationId xmlns:p14="http://schemas.microsoft.com/office/powerpoint/2010/main" val="3159043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FF65B69-3750-4BD3-94DB-7E65B1D4FA8E}"/>
              </a:ext>
            </a:extLst>
          </p:cNvPr>
          <p:cNvPicPr>
            <a:picLocks noChangeAspect="1"/>
          </p:cNvPicPr>
          <p:nvPr/>
        </p:nvPicPr>
        <p:blipFill>
          <a:blip r:embed="rId4"/>
          <a:stretch>
            <a:fillRect/>
          </a:stretch>
        </p:blipFill>
        <p:spPr>
          <a:xfrm>
            <a:off x="488231" y="3524366"/>
            <a:ext cx="3370609" cy="25336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C8F0C4AD-5B60-444C-8569-C2C281613ED9}"/>
              </a:ext>
            </a:extLst>
          </p:cNvPr>
          <p:cNvSpPr txBox="1"/>
          <p:nvPr/>
        </p:nvSpPr>
        <p:spPr>
          <a:xfrm>
            <a:off x="891453" y="463857"/>
            <a:ext cx="4539049" cy="3293209"/>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INCENTIVE PRIZE OPTION</a:t>
            </a:r>
          </a:p>
          <a:p>
            <a:pPr algn="ctr"/>
            <a:endParaRPr lang="en-US" sz="800" dirty="0"/>
          </a:p>
          <a:p>
            <a:pPr algn="ctr"/>
            <a:r>
              <a:rPr lang="en-US" sz="2800" dirty="0"/>
              <a:t>31% Commission</a:t>
            </a:r>
          </a:p>
          <a:p>
            <a:pPr algn="ctr"/>
            <a:r>
              <a:rPr lang="en-US" sz="2800" dirty="0"/>
              <a:t>Incentive Prizes by Sales Level</a:t>
            </a:r>
          </a:p>
          <a:p>
            <a:pPr algn="ctr"/>
            <a:r>
              <a:rPr lang="en-US" sz="2800" dirty="0"/>
              <a:t>Winner’s Circle Sales Level</a:t>
            </a:r>
          </a:p>
          <a:p>
            <a:pPr algn="ctr"/>
            <a:r>
              <a:rPr lang="en-US" sz="2800" dirty="0"/>
              <a:t>Military Pin</a:t>
            </a:r>
          </a:p>
          <a:p>
            <a:pPr algn="ctr"/>
            <a:r>
              <a:rPr lang="en-US" sz="2800" dirty="0"/>
              <a:t>Top Salesman Pin</a:t>
            </a:r>
          </a:p>
          <a:p>
            <a:pPr algn="ctr"/>
            <a:r>
              <a:rPr lang="en-US" sz="2800" dirty="0"/>
              <a:t>Online Sales Pin</a:t>
            </a:r>
          </a:p>
        </p:txBody>
      </p:sp>
      <p:pic>
        <p:nvPicPr>
          <p:cNvPr id="8" name="Picture 7">
            <a:extLst>
              <a:ext uri="{FF2B5EF4-FFF2-40B4-BE49-F238E27FC236}">
                <a16:creationId xmlns:a16="http://schemas.microsoft.com/office/drawing/2014/main" id="{E499FBA1-59AA-4B39-8EF1-C88B305969AC}"/>
              </a:ext>
            </a:extLst>
          </p:cNvPr>
          <p:cNvPicPr>
            <a:picLocks noChangeAspect="1"/>
          </p:cNvPicPr>
          <p:nvPr/>
        </p:nvPicPr>
        <p:blipFill>
          <a:blip r:embed="rId5"/>
          <a:stretch>
            <a:fillRect/>
          </a:stretch>
        </p:blipFill>
        <p:spPr>
          <a:xfrm>
            <a:off x="6095999" y="335784"/>
            <a:ext cx="3327015" cy="25336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E86C0359-A12D-4B52-8CB8-18A5DD49D58D}"/>
              </a:ext>
            </a:extLst>
          </p:cNvPr>
          <p:cNvSpPr txBox="1"/>
          <p:nvPr/>
        </p:nvSpPr>
        <p:spPr>
          <a:xfrm>
            <a:off x="8376753" y="4418149"/>
            <a:ext cx="3327016" cy="1138773"/>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ONLINE SALES</a:t>
            </a:r>
          </a:p>
          <a:p>
            <a:pPr algn="ctr"/>
            <a:endParaRPr lang="en-US" sz="800" dirty="0"/>
          </a:p>
          <a:p>
            <a:pPr algn="ctr"/>
            <a:r>
              <a:rPr lang="en-US" sz="2800" dirty="0"/>
              <a:t>30% Commission</a:t>
            </a:r>
          </a:p>
        </p:txBody>
      </p:sp>
      <p:pic>
        <p:nvPicPr>
          <p:cNvPr id="7" name="Picture 6">
            <a:extLst>
              <a:ext uri="{FF2B5EF4-FFF2-40B4-BE49-F238E27FC236}">
                <a16:creationId xmlns:a16="http://schemas.microsoft.com/office/drawing/2014/main" id="{5F9A88D0-FA27-46C2-9BBF-ACCFD423FE8E}"/>
              </a:ext>
            </a:extLst>
          </p:cNvPr>
          <p:cNvPicPr>
            <a:picLocks noChangeAspect="1"/>
          </p:cNvPicPr>
          <p:nvPr/>
        </p:nvPicPr>
        <p:blipFill>
          <a:blip r:embed="rId6"/>
          <a:stretch>
            <a:fillRect/>
          </a:stretch>
        </p:blipFill>
        <p:spPr>
          <a:xfrm>
            <a:off x="4440454" y="3876969"/>
            <a:ext cx="4019549" cy="25336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26D310FA-8241-4BB6-8E8D-6EDC4B0431D1}"/>
              </a:ext>
            </a:extLst>
          </p:cNvPr>
          <p:cNvSpPr txBox="1"/>
          <p:nvPr/>
        </p:nvSpPr>
        <p:spPr>
          <a:xfrm>
            <a:off x="7002165" y="2557849"/>
            <a:ext cx="4539049" cy="1569660"/>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NO PRIZE OPTION</a:t>
            </a:r>
          </a:p>
          <a:p>
            <a:pPr algn="ctr"/>
            <a:endParaRPr lang="en-US" sz="800" dirty="0"/>
          </a:p>
          <a:p>
            <a:pPr algn="ctr"/>
            <a:r>
              <a:rPr lang="en-US" sz="2800" dirty="0"/>
              <a:t>34% Commission</a:t>
            </a:r>
          </a:p>
          <a:p>
            <a:pPr algn="ctr"/>
            <a:r>
              <a:rPr lang="en-US" sz="2800" dirty="0"/>
              <a:t>Winner’s Circle Sales Level</a:t>
            </a:r>
          </a:p>
        </p:txBody>
      </p:sp>
    </p:spTree>
    <p:extLst>
      <p:ext uri="{BB962C8B-B14F-4D97-AF65-F5344CB8AC3E}">
        <p14:creationId xmlns:p14="http://schemas.microsoft.com/office/powerpoint/2010/main" val="118710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1E9669-B38F-411F-9C45-F4E75B060303}"/>
              </a:ext>
            </a:extLst>
          </p:cNvPr>
          <p:cNvPicPr>
            <a:picLocks noChangeAspect="1"/>
          </p:cNvPicPr>
          <p:nvPr/>
        </p:nvPicPr>
        <p:blipFill>
          <a:blip r:embed="rId4"/>
          <a:stretch>
            <a:fillRect/>
          </a:stretch>
        </p:blipFill>
        <p:spPr>
          <a:xfrm>
            <a:off x="904116" y="683165"/>
            <a:ext cx="4441273" cy="5721178"/>
          </a:xfrm>
          <a:prstGeom prst="rect">
            <a:avLst/>
          </a:prstGeom>
        </p:spPr>
      </p:pic>
      <p:pic>
        <p:nvPicPr>
          <p:cNvPr id="6" name="Picture 5">
            <a:extLst>
              <a:ext uri="{FF2B5EF4-FFF2-40B4-BE49-F238E27FC236}">
                <a16:creationId xmlns:a16="http://schemas.microsoft.com/office/drawing/2014/main" id="{D150FFE2-5648-4359-A596-9C286EA6C78A}"/>
              </a:ext>
            </a:extLst>
          </p:cNvPr>
          <p:cNvPicPr>
            <a:picLocks noChangeAspect="1"/>
          </p:cNvPicPr>
          <p:nvPr/>
        </p:nvPicPr>
        <p:blipFill>
          <a:blip r:embed="rId5"/>
          <a:stretch>
            <a:fillRect/>
          </a:stretch>
        </p:blipFill>
        <p:spPr>
          <a:xfrm>
            <a:off x="5103666" y="522195"/>
            <a:ext cx="4669358" cy="4145949"/>
          </a:xfrm>
          <a:prstGeom prst="rect">
            <a:avLst/>
          </a:prstGeom>
        </p:spPr>
      </p:pic>
      <p:pic>
        <p:nvPicPr>
          <p:cNvPr id="9" name="Picture 8">
            <a:extLst>
              <a:ext uri="{FF2B5EF4-FFF2-40B4-BE49-F238E27FC236}">
                <a16:creationId xmlns:a16="http://schemas.microsoft.com/office/drawing/2014/main" id="{5E9468C6-8CED-46BC-AAEB-6FFEA6861167}"/>
              </a:ext>
            </a:extLst>
          </p:cNvPr>
          <p:cNvPicPr>
            <a:picLocks noChangeAspect="1"/>
          </p:cNvPicPr>
          <p:nvPr/>
        </p:nvPicPr>
        <p:blipFill>
          <a:blip r:embed="rId6"/>
          <a:stretch>
            <a:fillRect/>
          </a:stretch>
        </p:blipFill>
        <p:spPr>
          <a:xfrm>
            <a:off x="8965064" y="2010938"/>
            <a:ext cx="2786873" cy="24033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734DAFA3-5167-4449-854A-A4F498740FEC}"/>
              </a:ext>
            </a:extLst>
          </p:cNvPr>
          <p:cNvSpPr txBox="1"/>
          <p:nvPr/>
        </p:nvSpPr>
        <p:spPr>
          <a:xfrm>
            <a:off x="5979898" y="4111408"/>
            <a:ext cx="5277148" cy="2292935"/>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INCENTIVE PRIZE OPTION</a:t>
            </a:r>
          </a:p>
          <a:p>
            <a:pPr algn="ctr"/>
            <a:endParaRPr lang="en-US" sz="800" dirty="0"/>
          </a:p>
          <a:p>
            <a:pPr algn="ctr"/>
            <a:r>
              <a:rPr lang="en-US" sz="2400" dirty="0"/>
              <a:t>Total Popcorn and Nut Sales </a:t>
            </a:r>
          </a:p>
          <a:p>
            <a:pPr algn="ctr"/>
            <a:endParaRPr lang="en-US" sz="1000" dirty="0"/>
          </a:p>
          <a:p>
            <a:pPr algn="ctr"/>
            <a:r>
              <a:rPr lang="en-US" sz="2400" dirty="0"/>
              <a:t>Show &amp; Sell + Take Order + Online Sales</a:t>
            </a:r>
          </a:p>
          <a:p>
            <a:pPr algn="ctr"/>
            <a:endParaRPr lang="en-US" sz="1000" dirty="0"/>
          </a:p>
          <a:p>
            <a:pPr algn="ctr"/>
            <a:r>
              <a:rPr lang="en-US" sz="2400" dirty="0"/>
              <a:t>Order through Pecatonica River system</a:t>
            </a:r>
          </a:p>
          <a:p>
            <a:pPr algn="ctr"/>
            <a:endParaRPr lang="en-US" sz="1100" dirty="0"/>
          </a:p>
        </p:txBody>
      </p:sp>
    </p:spTree>
    <p:extLst>
      <p:ext uri="{BB962C8B-B14F-4D97-AF65-F5344CB8AC3E}">
        <p14:creationId xmlns:p14="http://schemas.microsoft.com/office/powerpoint/2010/main" val="3444273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048E08-CE6A-4086-83FE-329A4BF72D07}"/>
              </a:ext>
            </a:extLst>
          </p:cNvPr>
          <p:cNvPicPr>
            <a:picLocks noChangeAspect="1"/>
          </p:cNvPicPr>
          <p:nvPr/>
        </p:nvPicPr>
        <p:blipFill>
          <a:blip r:embed="rId4"/>
          <a:stretch>
            <a:fillRect/>
          </a:stretch>
        </p:blipFill>
        <p:spPr>
          <a:xfrm rot="10800000">
            <a:off x="1826225" y="624724"/>
            <a:ext cx="4914900" cy="5629275"/>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326534A-CF8B-4988-8E23-5B77192EA0D6}"/>
              </a:ext>
            </a:extLst>
          </p:cNvPr>
          <p:cNvSpPr txBox="1"/>
          <p:nvPr/>
        </p:nvSpPr>
        <p:spPr>
          <a:xfrm>
            <a:off x="6625798" y="718141"/>
            <a:ext cx="4539049" cy="3293209"/>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WINNER’S CIRCLE</a:t>
            </a:r>
          </a:p>
          <a:p>
            <a:pPr algn="ctr"/>
            <a:endParaRPr lang="en-US" sz="800" dirty="0"/>
          </a:p>
          <a:p>
            <a:pPr algn="ctr"/>
            <a:r>
              <a:rPr lang="en-US" sz="2800" dirty="0"/>
              <a:t>Regardless of the prize option chosen by the Unit, any </a:t>
            </a:r>
          </a:p>
          <a:p>
            <a:pPr algn="ctr"/>
            <a:r>
              <a:rPr lang="en-US" sz="2800" dirty="0"/>
              <a:t>Scout who sells more than </a:t>
            </a:r>
          </a:p>
          <a:p>
            <a:pPr algn="ctr"/>
            <a:r>
              <a:rPr lang="en-US" sz="2800" dirty="0"/>
              <a:t>$ 2,500.00 in </a:t>
            </a:r>
            <a:r>
              <a:rPr lang="en-US" sz="2800" b="1" dirty="0"/>
              <a:t>POPCORN</a:t>
            </a:r>
            <a:r>
              <a:rPr lang="en-US" sz="2800" dirty="0"/>
              <a:t> will be able to choose a prize for every $ 2,500.00 sold.</a:t>
            </a:r>
          </a:p>
        </p:txBody>
      </p:sp>
      <p:sp>
        <p:nvSpPr>
          <p:cNvPr id="9" name="TextBox 8">
            <a:extLst>
              <a:ext uri="{FF2B5EF4-FFF2-40B4-BE49-F238E27FC236}">
                <a16:creationId xmlns:a16="http://schemas.microsoft.com/office/drawing/2014/main" id="{E63F0AC7-F781-4A98-BD32-FD47C9492746}"/>
              </a:ext>
            </a:extLst>
          </p:cNvPr>
          <p:cNvSpPr txBox="1"/>
          <p:nvPr/>
        </p:nvSpPr>
        <p:spPr>
          <a:xfrm>
            <a:off x="7140103" y="4007230"/>
            <a:ext cx="4621988" cy="2246769"/>
          </a:xfrm>
          <a:prstGeom prst="rect">
            <a:avLst/>
          </a:prstGeom>
          <a:solidFill>
            <a:schemeClr val="accent2"/>
          </a:solidFill>
          <a:ln w="57150">
            <a:solidFill>
              <a:schemeClr val="accent2">
                <a:lumMod val="50000"/>
              </a:schemeClr>
            </a:solidFill>
          </a:ln>
        </p:spPr>
        <p:txBody>
          <a:bodyPr wrap="square" rtlCol="0">
            <a:spAutoFit/>
          </a:bodyPr>
          <a:lstStyle/>
          <a:p>
            <a:pPr algn="ctr"/>
            <a:r>
              <a:rPr lang="en-US" sz="3200" dirty="0"/>
              <a:t>WINNER’S CIRCLE</a:t>
            </a:r>
          </a:p>
          <a:p>
            <a:pPr algn="ctr"/>
            <a:r>
              <a:rPr lang="en-US" sz="2000" dirty="0"/>
              <a:t>POPCORN SALES ONLY </a:t>
            </a:r>
          </a:p>
          <a:p>
            <a:pPr algn="ctr"/>
            <a:r>
              <a:rPr lang="en-US" sz="2000" dirty="0"/>
              <a:t>Show &amp; Sell + Take Order + Online sales. The Unit will need to attach proof of the Scout’s </a:t>
            </a:r>
            <a:r>
              <a:rPr lang="en-US" sz="2000" b="1" dirty="0"/>
              <a:t>POPCORN</a:t>
            </a:r>
            <a:r>
              <a:rPr lang="en-US" sz="2000" dirty="0"/>
              <a:t> sales under Winner’s Circle in the Pecatonica River System. </a:t>
            </a:r>
          </a:p>
          <a:p>
            <a:pPr algn="ctr"/>
            <a:endParaRPr lang="en-US" sz="800" dirty="0"/>
          </a:p>
        </p:txBody>
      </p:sp>
    </p:spTree>
    <p:extLst>
      <p:ext uri="{BB962C8B-B14F-4D97-AF65-F5344CB8AC3E}">
        <p14:creationId xmlns:p14="http://schemas.microsoft.com/office/powerpoint/2010/main" val="3240840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18D2AC-E1B1-4F00-992A-C3F0B745764C}"/>
              </a:ext>
            </a:extLst>
          </p:cNvPr>
          <p:cNvPicPr>
            <a:picLocks noChangeAspect="1"/>
          </p:cNvPicPr>
          <p:nvPr/>
        </p:nvPicPr>
        <p:blipFill>
          <a:blip r:embed="rId4"/>
          <a:stretch>
            <a:fillRect/>
          </a:stretch>
        </p:blipFill>
        <p:spPr>
          <a:xfrm>
            <a:off x="425325" y="3100354"/>
            <a:ext cx="4100446" cy="273799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425E9315-C0B8-4787-B244-22BF8CE62CE8}"/>
              </a:ext>
            </a:extLst>
          </p:cNvPr>
          <p:cNvPicPr>
            <a:picLocks noChangeAspect="1"/>
          </p:cNvPicPr>
          <p:nvPr/>
        </p:nvPicPr>
        <p:blipFill>
          <a:blip r:embed="rId5"/>
          <a:stretch>
            <a:fillRect/>
          </a:stretch>
        </p:blipFill>
        <p:spPr>
          <a:xfrm>
            <a:off x="5472442" y="3428999"/>
            <a:ext cx="2996247" cy="3047319"/>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AFD5566C-CD9C-425D-AA0B-A85276BE1979}"/>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FIVE KEYS TO A SUCCESSFUL SALE</a:t>
            </a:r>
          </a:p>
        </p:txBody>
      </p:sp>
      <p:sp>
        <p:nvSpPr>
          <p:cNvPr id="7" name="TextBox 6">
            <a:extLst>
              <a:ext uri="{FF2B5EF4-FFF2-40B4-BE49-F238E27FC236}">
                <a16:creationId xmlns:a16="http://schemas.microsoft.com/office/drawing/2014/main" id="{1098B8AB-D94D-4403-8C2D-AF047411965F}"/>
              </a:ext>
            </a:extLst>
          </p:cNvPr>
          <p:cNvSpPr txBox="1"/>
          <p:nvPr/>
        </p:nvSpPr>
        <p:spPr>
          <a:xfrm>
            <a:off x="4084027" y="1548339"/>
            <a:ext cx="3958044" cy="2554545"/>
          </a:xfrm>
          <a:prstGeom prst="rect">
            <a:avLst/>
          </a:prstGeom>
          <a:solidFill>
            <a:schemeClr val="accent4">
              <a:lumMod val="40000"/>
              <a:lumOff val="60000"/>
            </a:schemeClr>
          </a:solidFill>
          <a:ln w="57150">
            <a:solidFill>
              <a:srgbClr val="0070C0"/>
            </a:solidFill>
          </a:ln>
        </p:spPr>
        <p:txBody>
          <a:bodyPr wrap="square" rtlCol="0">
            <a:spAutoFit/>
          </a:bodyPr>
          <a:lstStyle/>
          <a:p>
            <a:pPr marL="457200" indent="-457200">
              <a:buFont typeface="Wingdings" panose="05000000000000000000" pitchFamily="2" charset="2"/>
              <a:buChar char="v"/>
            </a:pPr>
            <a:r>
              <a:rPr lang="en-US" sz="3200" b="1" dirty="0"/>
              <a:t>Sales Goal</a:t>
            </a:r>
          </a:p>
          <a:p>
            <a:pPr marL="457200" indent="-457200">
              <a:buFont typeface="Wingdings" panose="05000000000000000000" pitchFamily="2" charset="2"/>
              <a:buChar char="v"/>
            </a:pPr>
            <a:r>
              <a:rPr lang="en-US" sz="3200" b="1" dirty="0"/>
              <a:t>Unit Kick-off</a:t>
            </a:r>
          </a:p>
          <a:p>
            <a:pPr marL="457200" indent="-457200">
              <a:buFont typeface="Wingdings" panose="05000000000000000000" pitchFamily="2" charset="2"/>
              <a:buChar char="v"/>
            </a:pPr>
            <a:r>
              <a:rPr lang="en-US" sz="3200" b="1" dirty="0"/>
              <a:t>Communication</a:t>
            </a:r>
          </a:p>
          <a:p>
            <a:pPr marL="457200" indent="-457200">
              <a:buFont typeface="Wingdings" panose="05000000000000000000" pitchFamily="2" charset="2"/>
              <a:buChar char="v"/>
            </a:pPr>
            <a:r>
              <a:rPr lang="en-US" sz="3200" b="1" dirty="0"/>
              <a:t>Incentives</a:t>
            </a:r>
          </a:p>
          <a:p>
            <a:pPr marL="457200" indent="-457200">
              <a:buFont typeface="Wingdings" panose="05000000000000000000" pitchFamily="2" charset="2"/>
              <a:buChar char="v"/>
            </a:pPr>
            <a:r>
              <a:rPr lang="en-US" sz="3200" b="1" dirty="0"/>
              <a:t>Methods of Selling</a:t>
            </a:r>
          </a:p>
        </p:txBody>
      </p:sp>
      <p:pic>
        <p:nvPicPr>
          <p:cNvPr id="8" name="Picture 7">
            <a:extLst>
              <a:ext uri="{FF2B5EF4-FFF2-40B4-BE49-F238E27FC236}">
                <a16:creationId xmlns:a16="http://schemas.microsoft.com/office/drawing/2014/main" id="{E766B7EC-0EFC-43C8-88C0-19FB7E9B17A8}"/>
              </a:ext>
            </a:extLst>
          </p:cNvPr>
          <p:cNvPicPr>
            <a:picLocks noChangeAspect="1"/>
          </p:cNvPicPr>
          <p:nvPr/>
        </p:nvPicPr>
        <p:blipFill>
          <a:blip r:embed="rId6"/>
          <a:stretch>
            <a:fillRect/>
          </a:stretch>
        </p:blipFill>
        <p:spPr>
          <a:xfrm>
            <a:off x="7934739" y="2181071"/>
            <a:ext cx="3637530" cy="29704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394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AF379C-5465-4B88-8C23-99FC7F7A7290}"/>
              </a:ext>
            </a:extLst>
          </p:cNvPr>
          <p:cNvSpPr txBox="1"/>
          <p:nvPr/>
        </p:nvSpPr>
        <p:spPr>
          <a:xfrm>
            <a:off x="662609" y="431201"/>
            <a:ext cx="9634329" cy="2308324"/>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USING THE PECATONICA RIVER SYSTEM</a:t>
            </a:r>
          </a:p>
        </p:txBody>
      </p:sp>
      <p:pic>
        <p:nvPicPr>
          <p:cNvPr id="4" name="Picture 3">
            <a:extLst>
              <a:ext uri="{FF2B5EF4-FFF2-40B4-BE49-F238E27FC236}">
                <a16:creationId xmlns:a16="http://schemas.microsoft.com/office/drawing/2014/main" id="{9846234A-069B-4A2D-A8BA-DCC3FF25E24A}"/>
              </a:ext>
            </a:extLst>
          </p:cNvPr>
          <p:cNvPicPr>
            <a:picLocks noChangeAspect="1"/>
          </p:cNvPicPr>
          <p:nvPr/>
        </p:nvPicPr>
        <p:blipFill>
          <a:blip r:embed="rId4"/>
          <a:stretch>
            <a:fillRect/>
          </a:stretch>
        </p:blipFill>
        <p:spPr>
          <a:xfrm>
            <a:off x="2107096" y="3102491"/>
            <a:ext cx="4588662" cy="3040918"/>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89B44428-1FE3-4878-A3D0-A0BB72AE5655}"/>
              </a:ext>
            </a:extLst>
          </p:cNvPr>
          <p:cNvPicPr>
            <a:picLocks noChangeAspect="1"/>
          </p:cNvPicPr>
          <p:nvPr/>
        </p:nvPicPr>
        <p:blipFill>
          <a:blip r:embed="rId5"/>
          <a:stretch>
            <a:fillRect/>
          </a:stretch>
        </p:blipFill>
        <p:spPr>
          <a:xfrm>
            <a:off x="8705126" y="2063364"/>
            <a:ext cx="2935874" cy="41102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3921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78F734-E6EE-4AF4-A06C-9D2496B5C483}"/>
              </a:ext>
            </a:extLst>
          </p:cNvPr>
          <p:cNvPicPr>
            <a:picLocks noChangeAspect="1"/>
          </p:cNvPicPr>
          <p:nvPr/>
        </p:nvPicPr>
        <p:blipFill>
          <a:blip r:embed="rId4"/>
          <a:stretch>
            <a:fillRect/>
          </a:stretch>
        </p:blipFill>
        <p:spPr>
          <a:xfrm>
            <a:off x="588531" y="628487"/>
            <a:ext cx="11014929" cy="5954773"/>
          </a:xfrm>
          <a:prstGeom prst="rect">
            <a:avLst/>
          </a:prstGeom>
        </p:spPr>
      </p:pic>
      <p:sp>
        <p:nvSpPr>
          <p:cNvPr id="3" name="TextBox 2">
            <a:extLst>
              <a:ext uri="{FF2B5EF4-FFF2-40B4-BE49-F238E27FC236}">
                <a16:creationId xmlns:a16="http://schemas.microsoft.com/office/drawing/2014/main" id="{9EAF379C-5465-4B88-8C23-99FC7F7A7290}"/>
              </a:ext>
            </a:extLst>
          </p:cNvPr>
          <p:cNvSpPr txBox="1"/>
          <p:nvPr/>
        </p:nvSpPr>
        <p:spPr>
          <a:xfrm>
            <a:off x="2122133" y="451613"/>
            <a:ext cx="7947727" cy="1200329"/>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REGISTER </a:t>
            </a:r>
          </a:p>
        </p:txBody>
      </p:sp>
    </p:spTree>
    <p:extLst>
      <p:ext uri="{BB962C8B-B14F-4D97-AF65-F5344CB8AC3E}">
        <p14:creationId xmlns:p14="http://schemas.microsoft.com/office/powerpoint/2010/main" val="3488674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outBoss">
            <a:hlinkClick r:id="" action="ppaction://media"/>
            <a:extLst>
              <a:ext uri="{FF2B5EF4-FFF2-40B4-BE49-F238E27FC236}">
                <a16:creationId xmlns:a16="http://schemas.microsoft.com/office/drawing/2014/main" id="{B245BE2D-303D-428B-B5BF-7E66A168C7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46287" cy="6858000"/>
          </a:xfrm>
          <a:prstGeom prst="rect">
            <a:avLst/>
          </a:prstGeom>
        </p:spPr>
      </p:pic>
    </p:spTree>
    <p:extLst>
      <p:ext uri="{BB962C8B-B14F-4D97-AF65-F5344CB8AC3E}">
        <p14:creationId xmlns:p14="http://schemas.microsoft.com/office/powerpoint/2010/main" val="28655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408C06-D11E-40AC-A23F-7C073BAE2F4F}"/>
              </a:ext>
            </a:extLst>
          </p:cNvPr>
          <p:cNvPicPr>
            <a:picLocks noChangeAspect="1"/>
          </p:cNvPicPr>
          <p:nvPr/>
        </p:nvPicPr>
        <p:blipFill>
          <a:blip r:embed="rId4"/>
          <a:stretch>
            <a:fillRect/>
          </a:stretch>
        </p:blipFill>
        <p:spPr>
          <a:xfrm>
            <a:off x="685796" y="274739"/>
            <a:ext cx="10820400" cy="6308521"/>
          </a:xfrm>
          <a:prstGeom prst="rect">
            <a:avLst/>
          </a:prstGeom>
        </p:spPr>
      </p:pic>
      <p:sp>
        <p:nvSpPr>
          <p:cNvPr id="3" name="TextBox 2">
            <a:extLst>
              <a:ext uri="{FF2B5EF4-FFF2-40B4-BE49-F238E27FC236}">
                <a16:creationId xmlns:a16="http://schemas.microsoft.com/office/drawing/2014/main" id="{9EAF379C-5465-4B88-8C23-99FC7F7A7290}"/>
              </a:ext>
            </a:extLst>
          </p:cNvPr>
          <p:cNvSpPr txBox="1"/>
          <p:nvPr/>
        </p:nvSpPr>
        <p:spPr>
          <a:xfrm>
            <a:off x="2122133" y="451613"/>
            <a:ext cx="7947727" cy="1200329"/>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SET UP SELLER ID</a:t>
            </a:r>
          </a:p>
        </p:txBody>
      </p:sp>
    </p:spTree>
    <p:extLst>
      <p:ext uri="{BB962C8B-B14F-4D97-AF65-F5344CB8AC3E}">
        <p14:creationId xmlns:p14="http://schemas.microsoft.com/office/powerpoint/2010/main" val="295867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llerID">
            <a:hlinkClick r:id="" action="ppaction://media"/>
            <a:extLst>
              <a:ext uri="{FF2B5EF4-FFF2-40B4-BE49-F238E27FC236}">
                <a16:creationId xmlns:a16="http://schemas.microsoft.com/office/drawing/2014/main" id="{579E71A1-E881-45E3-9499-BB291B3730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11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934F2E-0657-45DC-8EE4-1A827A5E647B}"/>
              </a:ext>
            </a:extLst>
          </p:cNvPr>
          <p:cNvPicPr>
            <a:picLocks noChangeAspect="1"/>
          </p:cNvPicPr>
          <p:nvPr/>
        </p:nvPicPr>
        <p:blipFill>
          <a:blip r:embed="rId4"/>
          <a:stretch>
            <a:fillRect/>
          </a:stretch>
        </p:blipFill>
        <p:spPr>
          <a:xfrm>
            <a:off x="589662" y="580292"/>
            <a:ext cx="11012673" cy="6002968"/>
          </a:xfrm>
          <a:prstGeom prst="rect">
            <a:avLst/>
          </a:prstGeom>
        </p:spPr>
      </p:pic>
      <p:sp>
        <p:nvSpPr>
          <p:cNvPr id="3" name="TextBox 2">
            <a:extLst>
              <a:ext uri="{FF2B5EF4-FFF2-40B4-BE49-F238E27FC236}">
                <a16:creationId xmlns:a16="http://schemas.microsoft.com/office/drawing/2014/main" id="{9EAF379C-5465-4B88-8C23-99FC7F7A7290}"/>
              </a:ext>
            </a:extLst>
          </p:cNvPr>
          <p:cNvSpPr txBox="1"/>
          <p:nvPr/>
        </p:nvSpPr>
        <p:spPr>
          <a:xfrm>
            <a:off x="385385" y="416443"/>
            <a:ext cx="11421228" cy="1138773"/>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6800" b="1" dirty="0"/>
              <a:t>ONLINE SCOUT REGISTRATION </a:t>
            </a:r>
          </a:p>
        </p:txBody>
      </p:sp>
    </p:spTree>
    <p:extLst>
      <p:ext uri="{BB962C8B-B14F-4D97-AF65-F5344CB8AC3E}">
        <p14:creationId xmlns:p14="http://schemas.microsoft.com/office/powerpoint/2010/main" val="316022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2096E668-DFFC-4717-98E0-924A89F4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5FE4F5-1969-4D26-945E-360CF090DC61}"/>
              </a:ext>
            </a:extLst>
          </p:cNvPr>
          <p:cNvSpPr txBox="1"/>
          <p:nvPr/>
        </p:nvSpPr>
        <p:spPr>
          <a:xfrm>
            <a:off x="763398" y="570451"/>
            <a:ext cx="8481270" cy="923330"/>
          </a:xfrm>
          <a:prstGeom prst="rect">
            <a:avLst/>
          </a:prstGeom>
          <a:noFill/>
        </p:spPr>
        <p:txBody>
          <a:bodyPr wrap="square" rtlCol="0">
            <a:spAutoFit/>
          </a:bodyPr>
          <a:lstStyle/>
          <a:p>
            <a:r>
              <a:rPr lang="en-US" sz="5400" b="1" dirty="0"/>
              <a:t>WHAT DID YOUR UNIT DO?</a:t>
            </a:r>
          </a:p>
        </p:txBody>
      </p:sp>
      <p:pic>
        <p:nvPicPr>
          <p:cNvPr id="25" name="Picture 24">
            <a:extLst>
              <a:ext uri="{FF2B5EF4-FFF2-40B4-BE49-F238E27FC236}">
                <a16:creationId xmlns:a16="http://schemas.microsoft.com/office/drawing/2014/main" id="{19943455-8E38-4ECE-915D-B95F422B2DB6}"/>
              </a:ext>
            </a:extLst>
          </p:cNvPr>
          <p:cNvPicPr>
            <a:picLocks noChangeAspect="1"/>
          </p:cNvPicPr>
          <p:nvPr/>
        </p:nvPicPr>
        <p:blipFill>
          <a:blip r:embed="rId4"/>
          <a:stretch>
            <a:fillRect/>
          </a:stretch>
        </p:blipFill>
        <p:spPr>
          <a:xfrm>
            <a:off x="6512900" y="1582810"/>
            <a:ext cx="2448711" cy="2293907"/>
          </a:xfrm>
          <a:prstGeom prst="rect">
            <a:avLst/>
          </a:prstGeom>
        </p:spPr>
      </p:pic>
      <p:pic>
        <p:nvPicPr>
          <p:cNvPr id="27" name="Picture 26">
            <a:extLst>
              <a:ext uri="{FF2B5EF4-FFF2-40B4-BE49-F238E27FC236}">
                <a16:creationId xmlns:a16="http://schemas.microsoft.com/office/drawing/2014/main" id="{EAF06653-3736-48DE-8B14-4B511F71C0C8}"/>
              </a:ext>
            </a:extLst>
          </p:cNvPr>
          <p:cNvPicPr>
            <a:picLocks noChangeAspect="1"/>
          </p:cNvPicPr>
          <p:nvPr/>
        </p:nvPicPr>
        <p:blipFill>
          <a:blip r:embed="rId5"/>
          <a:stretch>
            <a:fillRect/>
          </a:stretch>
        </p:blipFill>
        <p:spPr>
          <a:xfrm>
            <a:off x="1630065" y="1383864"/>
            <a:ext cx="2824681" cy="2409825"/>
          </a:xfrm>
          <a:prstGeom prst="rect">
            <a:avLst/>
          </a:prstGeom>
        </p:spPr>
      </p:pic>
      <p:pic>
        <p:nvPicPr>
          <p:cNvPr id="17" name="Picture 16">
            <a:extLst>
              <a:ext uri="{FF2B5EF4-FFF2-40B4-BE49-F238E27FC236}">
                <a16:creationId xmlns:a16="http://schemas.microsoft.com/office/drawing/2014/main" id="{2C1DDB35-EEA0-4C92-8660-FD8E25952C4D}"/>
              </a:ext>
            </a:extLst>
          </p:cNvPr>
          <p:cNvPicPr>
            <a:picLocks noChangeAspect="1"/>
          </p:cNvPicPr>
          <p:nvPr/>
        </p:nvPicPr>
        <p:blipFill>
          <a:blip r:embed="rId6"/>
          <a:stretch>
            <a:fillRect/>
          </a:stretch>
        </p:blipFill>
        <p:spPr>
          <a:xfrm>
            <a:off x="433305" y="3504585"/>
            <a:ext cx="4352925" cy="2409825"/>
          </a:xfrm>
          <a:prstGeom prst="rect">
            <a:avLst/>
          </a:prstGeom>
        </p:spPr>
      </p:pic>
      <p:pic>
        <p:nvPicPr>
          <p:cNvPr id="29" name="Picture 28">
            <a:extLst>
              <a:ext uri="{FF2B5EF4-FFF2-40B4-BE49-F238E27FC236}">
                <a16:creationId xmlns:a16="http://schemas.microsoft.com/office/drawing/2014/main" id="{0E0C9078-2B9F-4533-8FB2-89845CEDC98C}"/>
              </a:ext>
            </a:extLst>
          </p:cNvPr>
          <p:cNvPicPr>
            <a:picLocks noChangeAspect="1"/>
          </p:cNvPicPr>
          <p:nvPr/>
        </p:nvPicPr>
        <p:blipFill>
          <a:blip r:embed="rId7"/>
          <a:stretch>
            <a:fillRect/>
          </a:stretch>
        </p:blipFill>
        <p:spPr>
          <a:xfrm>
            <a:off x="4511987" y="3793689"/>
            <a:ext cx="3695700" cy="2657475"/>
          </a:xfrm>
          <a:prstGeom prst="rect">
            <a:avLst/>
          </a:prstGeom>
        </p:spPr>
      </p:pic>
      <p:pic>
        <p:nvPicPr>
          <p:cNvPr id="23" name="Picture 22">
            <a:extLst>
              <a:ext uri="{FF2B5EF4-FFF2-40B4-BE49-F238E27FC236}">
                <a16:creationId xmlns:a16="http://schemas.microsoft.com/office/drawing/2014/main" id="{9CF3AD2B-4093-410E-8985-30160D677962}"/>
              </a:ext>
            </a:extLst>
          </p:cNvPr>
          <p:cNvPicPr>
            <a:picLocks noChangeAspect="1"/>
          </p:cNvPicPr>
          <p:nvPr/>
        </p:nvPicPr>
        <p:blipFill>
          <a:blip r:embed="rId8"/>
          <a:stretch>
            <a:fillRect/>
          </a:stretch>
        </p:blipFill>
        <p:spPr>
          <a:xfrm>
            <a:off x="9071561" y="554665"/>
            <a:ext cx="2484966" cy="3239024"/>
          </a:xfrm>
          <a:prstGeom prst="rect">
            <a:avLst/>
          </a:prstGeom>
        </p:spPr>
      </p:pic>
      <p:pic>
        <p:nvPicPr>
          <p:cNvPr id="21" name="Picture 20">
            <a:extLst>
              <a:ext uri="{FF2B5EF4-FFF2-40B4-BE49-F238E27FC236}">
                <a16:creationId xmlns:a16="http://schemas.microsoft.com/office/drawing/2014/main" id="{B75E1E03-A359-4050-B079-8ACF1CAF225D}"/>
              </a:ext>
            </a:extLst>
          </p:cNvPr>
          <p:cNvPicPr>
            <a:picLocks noChangeAspect="1"/>
          </p:cNvPicPr>
          <p:nvPr/>
        </p:nvPicPr>
        <p:blipFill>
          <a:blip r:embed="rId9"/>
          <a:stretch>
            <a:fillRect/>
          </a:stretch>
        </p:blipFill>
        <p:spPr>
          <a:xfrm>
            <a:off x="7973520" y="3586440"/>
            <a:ext cx="3054161" cy="2673306"/>
          </a:xfrm>
          <a:prstGeom prst="rect">
            <a:avLst/>
          </a:prstGeom>
        </p:spPr>
      </p:pic>
    </p:spTree>
    <p:extLst>
      <p:ext uri="{BB962C8B-B14F-4D97-AF65-F5344CB8AC3E}">
        <p14:creationId xmlns:p14="http://schemas.microsoft.com/office/powerpoint/2010/main" val="4163647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PRPopcorn">
            <a:hlinkClick r:id="" action="ppaction://media"/>
            <a:extLst>
              <a:ext uri="{FF2B5EF4-FFF2-40B4-BE49-F238E27FC236}">
                <a16:creationId xmlns:a16="http://schemas.microsoft.com/office/drawing/2014/main" id="{DCB86310-1313-4969-9875-C8352EF4A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129"/>
            <a:ext cx="12192000" cy="6778871"/>
          </a:xfrm>
          <a:prstGeom prst="rect">
            <a:avLst/>
          </a:prstGeom>
        </p:spPr>
      </p:pic>
    </p:spTree>
    <p:extLst>
      <p:ext uri="{BB962C8B-B14F-4D97-AF65-F5344CB8AC3E}">
        <p14:creationId xmlns:p14="http://schemas.microsoft.com/office/powerpoint/2010/main" val="6074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60D898-94AE-4BB0-A050-02F44C5E086D}"/>
              </a:ext>
            </a:extLst>
          </p:cNvPr>
          <p:cNvPicPr>
            <a:picLocks noChangeAspect="1"/>
          </p:cNvPicPr>
          <p:nvPr/>
        </p:nvPicPr>
        <p:blipFill>
          <a:blip r:embed="rId4"/>
          <a:stretch>
            <a:fillRect/>
          </a:stretch>
        </p:blipFill>
        <p:spPr>
          <a:xfrm>
            <a:off x="496389" y="888273"/>
            <a:ext cx="11186023" cy="5694987"/>
          </a:xfrm>
          <a:prstGeom prst="rect">
            <a:avLst/>
          </a:prstGeom>
        </p:spPr>
      </p:pic>
      <p:sp>
        <p:nvSpPr>
          <p:cNvPr id="3" name="TextBox 2">
            <a:extLst>
              <a:ext uri="{FF2B5EF4-FFF2-40B4-BE49-F238E27FC236}">
                <a16:creationId xmlns:a16="http://schemas.microsoft.com/office/drawing/2014/main" id="{9EAF379C-5465-4B88-8C23-99FC7F7A7290}"/>
              </a:ext>
            </a:extLst>
          </p:cNvPr>
          <p:cNvSpPr txBox="1"/>
          <p:nvPr/>
        </p:nvSpPr>
        <p:spPr>
          <a:xfrm>
            <a:off x="2122133" y="451613"/>
            <a:ext cx="7947727" cy="1200329"/>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7200" b="1" dirty="0"/>
              <a:t>KERNEL TRACKER </a:t>
            </a:r>
          </a:p>
        </p:txBody>
      </p:sp>
    </p:spTree>
    <p:extLst>
      <p:ext uri="{BB962C8B-B14F-4D97-AF65-F5344CB8AC3E}">
        <p14:creationId xmlns:p14="http://schemas.microsoft.com/office/powerpoint/2010/main" val="1226558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rnelTracker">
            <a:hlinkClick r:id="" action="ppaction://media"/>
            <a:extLst>
              <a:ext uri="{FF2B5EF4-FFF2-40B4-BE49-F238E27FC236}">
                <a16:creationId xmlns:a16="http://schemas.microsoft.com/office/drawing/2014/main" id="{8E419A70-0D81-415A-BB01-4481EF5B58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47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E7400-00F1-4227-809E-F1B6898F085D}"/>
              </a:ext>
            </a:extLst>
          </p:cNvPr>
          <p:cNvPicPr>
            <a:picLocks noChangeAspect="1"/>
          </p:cNvPicPr>
          <p:nvPr/>
        </p:nvPicPr>
        <p:blipFill>
          <a:blip r:embed="rId3"/>
          <a:stretch>
            <a:fillRect/>
          </a:stretch>
        </p:blipFill>
        <p:spPr>
          <a:xfrm>
            <a:off x="259882" y="202131"/>
            <a:ext cx="11687797" cy="6439301"/>
          </a:xfrm>
          <a:prstGeom prst="rect">
            <a:avLst/>
          </a:prstGeom>
          <a:ln w="38100">
            <a:solidFill>
              <a:srgbClr val="0070C0"/>
            </a:solidFill>
          </a:ln>
        </p:spPr>
      </p:pic>
      <p:pic>
        <p:nvPicPr>
          <p:cNvPr id="4" name="Picture 3">
            <a:extLst>
              <a:ext uri="{FF2B5EF4-FFF2-40B4-BE49-F238E27FC236}">
                <a16:creationId xmlns:a16="http://schemas.microsoft.com/office/drawing/2014/main" id="{2EE2B6D6-D324-40DD-9B13-B7E2B169CB2D}"/>
              </a:ext>
            </a:extLst>
          </p:cNvPr>
          <p:cNvPicPr>
            <a:picLocks noChangeAspect="1"/>
          </p:cNvPicPr>
          <p:nvPr/>
        </p:nvPicPr>
        <p:blipFill>
          <a:blip r:embed="rId4"/>
          <a:stretch>
            <a:fillRect/>
          </a:stretch>
        </p:blipFill>
        <p:spPr>
          <a:xfrm>
            <a:off x="482018" y="1810494"/>
            <a:ext cx="4332353" cy="30082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4430E01-C4F7-468D-A159-983C9328ED1C}"/>
              </a:ext>
            </a:extLst>
          </p:cNvPr>
          <p:cNvPicPr>
            <a:picLocks noChangeAspect="1"/>
          </p:cNvPicPr>
          <p:nvPr/>
        </p:nvPicPr>
        <p:blipFill>
          <a:blip r:embed="rId5"/>
          <a:stretch>
            <a:fillRect/>
          </a:stretch>
        </p:blipFill>
        <p:spPr>
          <a:xfrm>
            <a:off x="4366418" y="2804162"/>
            <a:ext cx="4116570" cy="3591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5BCB350C-1CAD-459A-939C-97531F47AEAB}"/>
              </a:ext>
            </a:extLst>
          </p:cNvPr>
          <p:cNvPicPr>
            <a:picLocks noChangeAspect="1"/>
          </p:cNvPicPr>
          <p:nvPr/>
        </p:nvPicPr>
        <p:blipFill>
          <a:blip r:embed="rId6"/>
          <a:stretch>
            <a:fillRect/>
          </a:stretch>
        </p:blipFill>
        <p:spPr>
          <a:xfrm>
            <a:off x="7280855" y="784451"/>
            <a:ext cx="4429125" cy="369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DF9AB1DC-AF03-482C-A68D-13C1612BE57A}"/>
              </a:ext>
            </a:extLst>
          </p:cNvPr>
          <p:cNvSpPr txBox="1"/>
          <p:nvPr/>
        </p:nvSpPr>
        <p:spPr>
          <a:xfrm>
            <a:off x="2148428" y="853115"/>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WHITLEY’S NUTS</a:t>
            </a:r>
          </a:p>
        </p:txBody>
      </p:sp>
    </p:spTree>
    <p:extLst>
      <p:ext uri="{BB962C8B-B14F-4D97-AF65-F5344CB8AC3E}">
        <p14:creationId xmlns:p14="http://schemas.microsoft.com/office/powerpoint/2010/main" val="1844963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E654A9-91B9-4E2E-A3D5-6DDD2295C1F5}"/>
              </a:ext>
            </a:extLst>
          </p:cNvPr>
          <p:cNvPicPr>
            <a:picLocks noChangeAspect="1"/>
          </p:cNvPicPr>
          <p:nvPr/>
        </p:nvPicPr>
        <p:blipFill>
          <a:blip r:embed="rId3"/>
          <a:stretch>
            <a:fillRect/>
          </a:stretch>
        </p:blipFill>
        <p:spPr>
          <a:xfrm>
            <a:off x="259882" y="202131"/>
            <a:ext cx="11687797" cy="6439301"/>
          </a:xfrm>
          <a:prstGeom prst="rect">
            <a:avLst/>
          </a:prstGeom>
          <a:ln w="38100">
            <a:solidFill>
              <a:srgbClr val="0070C0"/>
            </a:solidFill>
          </a:ln>
        </p:spPr>
      </p:pic>
      <p:sp>
        <p:nvSpPr>
          <p:cNvPr id="4" name="TextBox 3">
            <a:extLst>
              <a:ext uri="{FF2B5EF4-FFF2-40B4-BE49-F238E27FC236}">
                <a16:creationId xmlns:a16="http://schemas.microsoft.com/office/drawing/2014/main" id="{4897E52A-EEE9-4EEF-B94A-3EF172FB3EF0}"/>
              </a:ext>
            </a:extLst>
          </p:cNvPr>
          <p:cNvSpPr txBox="1"/>
          <p:nvPr/>
        </p:nvSpPr>
        <p:spPr>
          <a:xfrm>
            <a:off x="2148428" y="651540"/>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WHITLEY’S NUTS</a:t>
            </a:r>
          </a:p>
        </p:txBody>
      </p:sp>
      <p:sp>
        <p:nvSpPr>
          <p:cNvPr id="5" name="TextBox 4">
            <a:extLst>
              <a:ext uri="{FF2B5EF4-FFF2-40B4-BE49-F238E27FC236}">
                <a16:creationId xmlns:a16="http://schemas.microsoft.com/office/drawing/2014/main" id="{B3E22A3C-BE1D-4CC2-874C-58F43B003D96}"/>
              </a:ext>
            </a:extLst>
          </p:cNvPr>
          <p:cNvSpPr txBox="1"/>
          <p:nvPr/>
        </p:nvSpPr>
        <p:spPr>
          <a:xfrm>
            <a:off x="3129089" y="2063205"/>
            <a:ext cx="7599680" cy="2062103"/>
          </a:xfrm>
          <a:prstGeom prst="rect">
            <a:avLst/>
          </a:prstGeom>
          <a:solidFill>
            <a:schemeClr val="accent2"/>
          </a:solidFill>
          <a:ln w="57150">
            <a:solidFill>
              <a:schemeClr val="accent2">
                <a:lumMod val="75000"/>
              </a:schemeClr>
            </a:solidFill>
          </a:ln>
        </p:spPr>
        <p:txBody>
          <a:bodyPr wrap="square" rtlCol="0">
            <a:spAutoFit/>
          </a:bodyPr>
          <a:lstStyle/>
          <a:p>
            <a:pPr algn="ctr"/>
            <a:r>
              <a:rPr lang="en-US" sz="3200" b="1" dirty="0"/>
              <a:t>Show &amp; Sell Orders</a:t>
            </a:r>
          </a:p>
          <a:p>
            <a:pPr algn="ctr"/>
            <a:r>
              <a:rPr lang="en-US" sz="3200" dirty="0"/>
              <a:t>Go to </a:t>
            </a:r>
            <a:r>
              <a:rPr lang="en-US" sz="3200" dirty="0">
                <a:hlinkClick r:id="rId4"/>
              </a:rPr>
              <a:t>http://padutchbsa.org</a:t>
            </a:r>
            <a:r>
              <a:rPr lang="en-US" sz="3200" dirty="0"/>
              <a:t> </a:t>
            </a:r>
          </a:p>
          <a:p>
            <a:pPr algn="ctr"/>
            <a:r>
              <a:rPr lang="en-US" sz="3200" dirty="0"/>
              <a:t>Under Fall Product Sale use </a:t>
            </a:r>
          </a:p>
          <a:p>
            <a:pPr algn="ctr"/>
            <a:endParaRPr lang="en-US" sz="3200" b="1" dirty="0"/>
          </a:p>
        </p:txBody>
      </p:sp>
      <p:pic>
        <p:nvPicPr>
          <p:cNvPr id="7" name="Picture 6">
            <a:extLst>
              <a:ext uri="{FF2B5EF4-FFF2-40B4-BE49-F238E27FC236}">
                <a16:creationId xmlns:a16="http://schemas.microsoft.com/office/drawing/2014/main" id="{9D1964F7-3853-40DE-B9B1-27EAFF37FC04}"/>
              </a:ext>
            </a:extLst>
          </p:cNvPr>
          <p:cNvPicPr>
            <a:picLocks noChangeAspect="1"/>
          </p:cNvPicPr>
          <p:nvPr/>
        </p:nvPicPr>
        <p:blipFill>
          <a:blip r:embed="rId5"/>
          <a:stretch>
            <a:fillRect/>
          </a:stretch>
        </p:blipFill>
        <p:spPr>
          <a:xfrm>
            <a:off x="5357304" y="3614471"/>
            <a:ext cx="3162300" cy="428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F801E26-F7A6-44BA-92F7-48C81331608A}"/>
              </a:ext>
            </a:extLst>
          </p:cNvPr>
          <p:cNvSpPr txBox="1"/>
          <p:nvPr/>
        </p:nvSpPr>
        <p:spPr>
          <a:xfrm>
            <a:off x="3129089" y="4321178"/>
            <a:ext cx="7599680" cy="2062103"/>
          </a:xfrm>
          <a:prstGeom prst="rect">
            <a:avLst/>
          </a:prstGeom>
          <a:solidFill>
            <a:schemeClr val="accent2"/>
          </a:solidFill>
          <a:ln w="57150">
            <a:solidFill>
              <a:schemeClr val="accent2">
                <a:lumMod val="75000"/>
              </a:schemeClr>
            </a:solidFill>
          </a:ln>
        </p:spPr>
        <p:txBody>
          <a:bodyPr wrap="square" rtlCol="0">
            <a:spAutoFit/>
          </a:bodyPr>
          <a:lstStyle/>
          <a:p>
            <a:pPr algn="ctr"/>
            <a:r>
              <a:rPr lang="en-US" sz="3200" b="1" dirty="0"/>
              <a:t>Take Order Orders</a:t>
            </a:r>
          </a:p>
          <a:p>
            <a:pPr algn="ctr"/>
            <a:r>
              <a:rPr lang="en-US" sz="3200" dirty="0"/>
              <a:t>Go to </a:t>
            </a:r>
            <a:r>
              <a:rPr lang="en-US" sz="3200" dirty="0">
                <a:hlinkClick r:id="rId4"/>
              </a:rPr>
              <a:t>http://padutchbsa.org</a:t>
            </a:r>
            <a:r>
              <a:rPr lang="en-US" sz="3200" dirty="0"/>
              <a:t> </a:t>
            </a:r>
          </a:p>
          <a:p>
            <a:pPr algn="ctr"/>
            <a:r>
              <a:rPr lang="en-US" sz="3200" dirty="0"/>
              <a:t>Under Fall Product Sale use </a:t>
            </a:r>
          </a:p>
          <a:p>
            <a:pPr algn="ctr"/>
            <a:endParaRPr lang="en-US" sz="3200" b="1" dirty="0"/>
          </a:p>
        </p:txBody>
      </p:sp>
      <p:pic>
        <p:nvPicPr>
          <p:cNvPr id="10" name="Picture 9">
            <a:extLst>
              <a:ext uri="{FF2B5EF4-FFF2-40B4-BE49-F238E27FC236}">
                <a16:creationId xmlns:a16="http://schemas.microsoft.com/office/drawing/2014/main" id="{54549F29-D19F-4F8E-86DF-878165C2C6BD}"/>
              </a:ext>
            </a:extLst>
          </p:cNvPr>
          <p:cNvPicPr>
            <a:picLocks noChangeAspect="1"/>
          </p:cNvPicPr>
          <p:nvPr/>
        </p:nvPicPr>
        <p:blipFill>
          <a:blip r:embed="rId6"/>
          <a:stretch>
            <a:fillRect/>
          </a:stretch>
        </p:blipFill>
        <p:spPr>
          <a:xfrm>
            <a:off x="5357304" y="5853198"/>
            <a:ext cx="3143250" cy="40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descr="May be an image of 3 people and people smiling">
            <a:extLst>
              <a:ext uri="{FF2B5EF4-FFF2-40B4-BE49-F238E27FC236}">
                <a16:creationId xmlns:a16="http://schemas.microsoft.com/office/drawing/2014/main" id="{BF8E4E60-2AA2-40AD-8F53-B8B680CA2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32" y="2277398"/>
            <a:ext cx="3143250" cy="3929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373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68BF14-82A1-4106-A757-352F776887F3}"/>
              </a:ext>
            </a:extLst>
          </p:cNvPr>
          <p:cNvPicPr>
            <a:picLocks noChangeAspect="1"/>
          </p:cNvPicPr>
          <p:nvPr/>
        </p:nvPicPr>
        <p:blipFill>
          <a:blip r:embed="rId3"/>
          <a:stretch>
            <a:fillRect/>
          </a:stretch>
        </p:blipFill>
        <p:spPr>
          <a:xfrm>
            <a:off x="259882" y="202131"/>
            <a:ext cx="11687797" cy="6439301"/>
          </a:xfrm>
          <a:prstGeom prst="rect">
            <a:avLst/>
          </a:prstGeom>
          <a:ln w="38100">
            <a:solidFill>
              <a:srgbClr val="0070C0"/>
            </a:solidFill>
          </a:ln>
        </p:spPr>
      </p:pic>
      <p:sp>
        <p:nvSpPr>
          <p:cNvPr id="4" name="TextBox 3">
            <a:extLst>
              <a:ext uri="{FF2B5EF4-FFF2-40B4-BE49-F238E27FC236}">
                <a16:creationId xmlns:a16="http://schemas.microsoft.com/office/drawing/2014/main" id="{4897E52A-EEE9-4EEF-B94A-3EF172FB3EF0}"/>
              </a:ext>
            </a:extLst>
          </p:cNvPr>
          <p:cNvSpPr txBox="1"/>
          <p:nvPr/>
        </p:nvSpPr>
        <p:spPr>
          <a:xfrm>
            <a:off x="2148428" y="651540"/>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WHITLEY’S NUTS</a:t>
            </a:r>
          </a:p>
        </p:txBody>
      </p:sp>
      <p:sp>
        <p:nvSpPr>
          <p:cNvPr id="5" name="TextBox 4">
            <a:extLst>
              <a:ext uri="{FF2B5EF4-FFF2-40B4-BE49-F238E27FC236}">
                <a16:creationId xmlns:a16="http://schemas.microsoft.com/office/drawing/2014/main" id="{B3E22A3C-BE1D-4CC2-874C-58F43B003D96}"/>
              </a:ext>
            </a:extLst>
          </p:cNvPr>
          <p:cNvSpPr txBox="1"/>
          <p:nvPr/>
        </p:nvSpPr>
        <p:spPr>
          <a:xfrm>
            <a:off x="1186068" y="1851869"/>
            <a:ext cx="9819861" cy="4524315"/>
          </a:xfrm>
          <a:prstGeom prst="rect">
            <a:avLst/>
          </a:prstGeom>
          <a:solidFill>
            <a:schemeClr val="accent2"/>
          </a:solidFill>
          <a:ln w="57150">
            <a:solidFill>
              <a:schemeClr val="accent2">
                <a:lumMod val="75000"/>
              </a:schemeClr>
            </a:solidFill>
          </a:ln>
        </p:spPr>
        <p:txBody>
          <a:bodyPr wrap="square" rtlCol="0">
            <a:spAutoFit/>
          </a:bodyPr>
          <a:lstStyle/>
          <a:p>
            <a:pPr algn="ctr"/>
            <a:r>
              <a:rPr lang="en-US" sz="3200" b="1" dirty="0"/>
              <a:t>Online Orders</a:t>
            </a:r>
          </a:p>
          <a:p>
            <a:pPr algn="ctr"/>
            <a:endParaRPr lang="en-US" sz="3200" dirty="0"/>
          </a:p>
          <a:p>
            <a:pPr algn="ctr"/>
            <a:endParaRPr lang="en-US" sz="3200" dirty="0"/>
          </a:p>
          <a:p>
            <a:pPr algn="ctr"/>
            <a:endParaRPr lang="en-US" sz="3200" dirty="0"/>
          </a:p>
          <a:p>
            <a:pPr algn="ctr"/>
            <a:endParaRPr lang="en-US" sz="3200" dirty="0"/>
          </a:p>
          <a:p>
            <a:pPr algn="ctr"/>
            <a:endParaRPr lang="en-US" sz="3200" dirty="0"/>
          </a:p>
          <a:p>
            <a:pPr algn="ctr"/>
            <a:endParaRPr lang="en-US" sz="3200" dirty="0"/>
          </a:p>
          <a:p>
            <a:pPr algn="ctr"/>
            <a:r>
              <a:rPr lang="en-US" sz="3200" dirty="0"/>
              <a:t> </a:t>
            </a:r>
          </a:p>
          <a:p>
            <a:pPr algn="ctr"/>
            <a:endParaRPr lang="en-US" sz="3200" b="1" dirty="0"/>
          </a:p>
        </p:txBody>
      </p:sp>
      <p:pic>
        <p:nvPicPr>
          <p:cNvPr id="9" name="Picture 8" descr="Text, application, email&#10;&#10;Description automatically generated">
            <a:extLst>
              <a:ext uri="{FF2B5EF4-FFF2-40B4-BE49-F238E27FC236}">
                <a16:creationId xmlns:a16="http://schemas.microsoft.com/office/drawing/2014/main" id="{982CE286-9079-408E-970A-032CAAB46852}"/>
              </a:ext>
            </a:extLst>
          </p:cNvPr>
          <p:cNvPicPr/>
          <p:nvPr/>
        </p:nvPicPr>
        <p:blipFill>
          <a:blip r:embed="rId4"/>
          <a:stretch>
            <a:fillRect/>
          </a:stretch>
        </p:blipFill>
        <p:spPr>
          <a:xfrm>
            <a:off x="1975400" y="2491408"/>
            <a:ext cx="8241196" cy="374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6D77E174-9920-4D73-AEC0-2C861EB3F99D}"/>
              </a:ext>
            </a:extLst>
          </p:cNvPr>
          <p:cNvSpPr/>
          <p:nvPr/>
        </p:nvSpPr>
        <p:spPr>
          <a:xfrm>
            <a:off x="4015407" y="2511465"/>
            <a:ext cx="2080591" cy="6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058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BFFDA9-67C3-4E7D-9BC5-503D82C66FD5}"/>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PRODUCT PICK UP &amp; RETURNS</a:t>
            </a:r>
          </a:p>
        </p:txBody>
      </p:sp>
      <p:sp>
        <p:nvSpPr>
          <p:cNvPr id="4" name="TextBox 3">
            <a:extLst>
              <a:ext uri="{FF2B5EF4-FFF2-40B4-BE49-F238E27FC236}">
                <a16:creationId xmlns:a16="http://schemas.microsoft.com/office/drawing/2014/main" id="{2202D559-DE28-44C5-B5D9-B3145B316637}"/>
              </a:ext>
            </a:extLst>
          </p:cNvPr>
          <p:cNvSpPr txBox="1"/>
          <p:nvPr/>
        </p:nvSpPr>
        <p:spPr>
          <a:xfrm>
            <a:off x="1647568" y="1648378"/>
            <a:ext cx="8789773" cy="4699107"/>
          </a:xfrm>
          <a:prstGeom prst="rect">
            <a:avLst/>
          </a:prstGeom>
          <a:solidFill>
            <a:schemeClr val="accent4">
              <a:lumMod val="40000"/>
              <a:lumOff val="60000"/>
            </a:schemeClr>
          </a:solidFill>
          <a:ln w="57150">
            <a:solidFill>
              <a:srgbClr val="0070C0"/>
            </a:solidFill>
          </a:ln>
        </p:spPr>
        <p:txBody>
          <a:bodyPr wrap="square" rtlCol="0">
            <a:spAutoFit/>
          </a:bodyPr>
          <a:lstStyle/>
          <a:p>
            <a:r>
              <a:rPr lang="en-US" sz="3200" dirty="0"/>
              <a:t>     Warehouse Locations</a:t>
            </a:r>
          </a:p>
          <a:p>
            <a:endParaRPr lang="en-US" sz="2400" dirty="0"/>
          </a:p>
          <a:p>
            <a:r>
              <a:rPr lang="en-US" sz="2400" dirty="0"/>
              <a:t>Lebanon County</a:t>
            </a:r>
          </a:p>
          <a:p>
            <a:r>
              <a:rPr lang="en-US" sz="2400" dirty="0"/>
              <a:t>     Ziegler’s Distribution (Lebanon Valley Business Park)</a:t>
            </a:r>
          </a:p>
          <a:p>
            <a:r>
              <a:rPr lang="en-US" sz="2400" dirty="0"/>
              <a:t>     27 Lebanon Valley Parkway</a:t>
            </a:r>
          </a:p>
          <a:p>
            <a:r>
              <a:rPr lang="en-US" sz="2400" dirty="0"/>
              <a:t>     Lebanon, PA  17042</a:t>
            </a:r>
          </a:p>
          <a:p>
            <a:endParaRPr lang="en-US" sz="2400" dirty="0"/>
          </a:p>
          <a:p>
            <a:r>
              <a:rPr lang="en-US" sz="2400" dirty="0"/>
              <a:t>Lancaster County</a:t>
            </a:r>
          </a:p>
          <a:p>
            <a:r>
              <a:rPr lang="en-US" sz="2400" dirty="0"/>
              <a:t>     Sears Auto Center Building (West parking lot of Park City)</a:t>
            </a:r>
          </a:p>
          <a:p>
            <a:pPr marL="0" marR="0">
              <a:lnSpc>
                <a:spcPct val="107000"/>
              </a:lnSpc>
              <a:spcBef>
                <a:spcPts val="0"/>
              </a:spcBef>
              <a:spcAft>
                <a:spcPts val="0"/>
              </a:spcAft>
            </a:pPr>
            <a:r>
              <a:rPr lang="en-US" sz="2400" dirty="0"/>
              <a:t>     </a:t>
            </a:r>
            <a:r>
              <a:rPr lang="en-US" sz="2400" dirty="0">
                <a:effectLst/>
                <a:latin typeface="Calibri" panose="020F0502020204030204" pitchFamily="34" charset="0"/>
                <a:ea typeface="Calibri" panose="020F0502020204030204" pitchFamily="34" charset="0"/>
                <a:cs typeface="Calibri" panose="020F0502020204030204" pitchFamily="34" charset="0"/>
              </a:rPr>
              <a:t>805 Plaza Boulevard</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Lancaster, PA  17601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7" name="Picture 6">
            <a:extLst>
              <a:ext uri="{FF2B5EF4-FFF2-40B4-BE49-F238E27FC236}">
                <a16:creationId xmlns:a16="http://schemas.microsoft.com/office/drawing/2014/main" id="{869A109E-DB16-4E85-BA90-EFBDA35161A5}"/>
              </a:ext>
            </a:extLst>
          </p:cNvPr>
          <p:cNvPicPr>
            <a:picLocks noChangeAspect="1"/>
          </p:cNvPicPr>
          <p:nvPr/>
        </p:nvPicPr>
        <p:blipFill>
          <a:blip r:embed="rId4"/>
          <a:stretch>
            <a:fillRect/>
          </a:stretch>
        </p:blipFill>
        <p:spPr>
          <a:xfrm>
            <a:off x="9203657" y="1833552"/>
            <a:ext cx="2580808" cy="383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8277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BFFDA9-67C3-4E7D-9BC5-503D82C66FD5}"/>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PRODUCT PICK UP</a:t>
            </a:r>
          </a:p>
        </p:txBody>
      </p:sp>
      <p:sp>
        <p:nvSpPr>
          <p:cNvPr id="4" name="TextBox 3">
            <a:extLst>
              <a:ext uri="{FF2B5EF4-FFF2-40B4-BE49-F238E27FC236}">
                <a16:creationId xmlns:a16="http://schemas.microsoft.com/office/drawing/2014/main" id="{2202D559-DE28-44C5-B5D9-B3145B316637}"/>
              </a:ext>
            </a:extLst>
          </p:cNvPr>
          <p:cNvSpPr txBox="1"/>
          <p:nvPr/>
        </p:nvSpPr>
        <p:spPr>
          <a:xfrm>
            <a:off x="1264508" y="2049290"/>
            <a:ext cx="9597081" cy="3908762"/>
          </a:xfrm>
          <a:prstGeom prst="rect">
            <a:avLst/>
          </a:prstGeom>
          <a:solidFill>
            <a:schemeClr val="accent4">
              <a:lumMod val="40000"/>
              <a:lumOff val="60000"/>
            </a:schemeClr>
          </a:solidFill>
          <a:ln w="57150">
            <a:solidFill>
              <a:srgbClr val="0070C0"/>
            </a:solidFill>
          </a:ln>
        </p:spPr>
        <p:txBody>
          <a:bodyPr wrap="square" rtlCol="0">
            <a:spAutoFit/>
          </a:bodyPr>
          <a:lstStyle/>
          <a:p>
            <a:r>
              <a:rPr lang="en-US" sz="2800" dirty="0"/>
              <a:t>     Show &amp; Sell </a:t>
            </a:r>
          </a:p>
          <a:p>
            <a:r>
              <a:rPr lang="en-US" sz="2800" dirty="0"/>
              <a:t>          Initial Order – Scheduled pick up at warehouse of choice</a:t>
            </a:r>
          </a:p>
          <a:p>
            <a:r>
              <a:rPr lang="en-US" sz="2800" dirty="0"/>
              <a:t>          Reorders – Scheduled pick up at Lancaster Warehouse</a:t>
            </a:r>
          </a:p>
          <a:p>
            <a:r>
              <a:rPr lang="en-US" sz="2800" dirty="0"/>
              <a:t>     Take Order</a:t>
            </a:r>
          </a:p>
          <a:p>
            <a:r>
              <a:rPr lang="en-US" sz="2800" dirty="0"/>
              <a:t>          Scheduled pick up at warehouse of choice</a:t>
            </a:r>
          </a:p>
          <a:p>
            <a:endParaRPr lang="en-US" sz="1200" dirty="0"/>
          </a:p>
          <a:p>
            <a:endParaRPr lang="en-US" sz="1200" dirty="0"/>
          </a:p>
          <a:p>
            <a:r>
              <a:rPr lang="en-US" sz="2800" dirty="0"/>
              <a:t>    * We need volunteers to help at both warehouses!</a:t>
            </a:r>
          </a:p>
          <a:p>
            <a:r>
              <a:rPr lang="en-US" sz="2800" dirty="0"/>
              <a:t>     For sorting and distribution at both warehouses</a:t>
            </a:r>
          </a:p>
          <a:p>
            <a:r>
              <a:rPr lang="en-US" sz="2800" dirty="0"/>
              <a:t>     Contact Roger Harvey (Lancaster) or Myrna Walker (Lebanon)</a:t>
            </a:r>
          </a:p>
        </p:txBody>
      </p:sp>
    </p:spTree>
    <p:extLst>
      <p:ext uri="{BB962C8B-B14F-4D97-AF65-F5344CB8AC3E}">
        <p14:creationId xmlns:p14="http://schemas.microsoft.com/office/powerpoint/2010/main" val="684334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BFFDA9-67C3-4E7D-9BC5-503D82C66FD5}"/>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PRODUCT PICK UP</a:t>
            </a:r>
          </a:p>
        </p:txBody>
      </p:sp>
      <p:sp>
        <p:nvSpPr>
          <p:cNvPr id="4" name="TextBox 3">
            <a:extLst>
              <a:ext uri="{FF2B5EF4-FFF2-40B4-BE49-F238E27FC236}">
                <a16:creationId xmlns:a16="http://schemas.microsoft.com/office/drawing/2014/main" id="{2202D559-DE28-44C5-B5D9-B3145B316637}"/>
              </a:ext>
            </a:extLst>
          </p:cNvPr>
          <p:cNvSpPr txBox="1"/>
          <p:nvPr/>
        </p:nvSpPr>
        <p:spPr>
          <a:xfrm>
            <a:off x="1264508" y="2049290"/>
            <a:ext cx="9597081" cy="3970318"/>
          </a:xfrm>
          <a:prstGeom prst="rect">
            <a:avLst/>
          </a:prstGeom>
          <a:solidFill>
            <a:schemeClr val="accent4">
              <a:lumMod val="40000"/>
              <a:lumOff val="60000"/>
            </a:schemeClr>
          </a:solidFill>
          <a:ln w="57150">
            <a:solidFill>
              <a:srgbClr val="0070C0"/>
            </a:solidFill>
          </a:ln>
        </p:spPr>
        <p:txBody>
          <a:bodyPr wrap="square" rtlCol="0">
            <a:spAutoFit/>
          </a:bodyPr>
          <a:lstStyle/>
          <a:p>
            <a:r>
              <a:rPr lang="en-US" sz="2800" dirty="0"/>
              <a:t>     </a:t>
            </a:r>
          </a:p>
          <a:p>
            <a:r>
              <a:rPr lang="en-US" sz="2800" dirty="0"/>
              <a:t>     Tips For Pick Up</a:t>
            </a:r>
          </a:p>
          <a:p>
            <a:pPr marL="914400" lvl="1" indent="-457200">
              <a:buFont typeface="Wingdings" panose="05000000000000000000" pitchFamily="2" charset="2"/>
              <a:buChar char="v"/>
            </a:pPr>
            <a:r>
              <a:rPr lang="en-US" sz="2800" dirty="0"/>
              <a:t>Bring your order documents</a:t>
            </a:r>
          </a:p>
          <a:p>
            <a:pPr marL="914400" lvl="1" indent="-457200">
              <a:buFont typeface="Wingdings" panose="05000000000000000000" pitchFamily="2" charset="2"/>
              <a:buChar char="v"/>
            </a:pPr>
            <a:r>
              <a:rPr lang="en-US" sz="2800" dirty="0"/>
              <a:t>Bring enough people and vehicles </a:t>
            </a:r>
          </a:p>
          <a:p>
            <a:pPr lvl="1"/>
            <a:r>
              <a:rPr lang="en-US" sz="2800" dirty="0"/>
              <a:t>      to transport your entire order</a:t>
            </a:r>
          </a:p>
          <a:p>
            <a:pPr marL="914400" lvl="1" indent="-457200">
              <a:buFont typeface="Wingdings" panose="05000000000000000000" pitchFamily="2" charset="2"/>
              <a:buChar char="v"/>
            </a:pPr>
            <a:r>
              <a:rPr lang="en-US" sz="2800" dirty="0"/>
              <a:t>Bring help to load your order</a:t>
            </a:r>
          </a:p>
          <a:p>
            <a:pPr marL="914400" lvl="1" indent="-457200">
              <a:buFont typeface="Wingdings" panose="05000000000000000000" pitchFamily="2" charset="2"/>
              <a:buChar char="v"/>
            </a:pPr>
            <a:r>
              <a:rPr lang="en-US" sz="2800" dirty="0"/>
              <a:t>INSPECT YOUR PRODUCT FOR DAMAGE</a:t>
            </a:r>
          </a:p>
          <a:p>
            <a:pPr lvl="1"/>
            <a:r>
              <a:rPr lang="en-US" sz="2800" dirty="0"/>
              <a:t>     (Damaged product MUST be reported to Robin </a:t>
            </a:r>
            <a:r>
              <a:rPr lang="en-US" sz="2800" dirty="0" err="1"/>
              <a:t>Kotzmoyer</a:t>
            </a:r>
            <a:r>
              <a:rPr lang="en-US" sz="2800" dirty="0"/>
              <a:t> 	&amp; returned to the Council Office within 7 days of pick up.)     </a:t>
            </a:r>
          </a:p>
        </p:txBody>
      </p:sp>
      <p:pic>
        <p:nvPicPr>
          <p:cNvPr id="5" name="Picture 4">
            <a:extLst>
              <a:ext uri="{FF2B5EF4-FFF2-40B4-BE49-F238E27FC236}">
                <a16:creationId xmlns:a16="http://schemas.microsoft.com/office/drawing/2014/main" id="{E99D7C90-D6F1-4B85-B9B8-9DCD9374B927}"/>
              </a:ext>
            </a:extLst>
          </p:cNvPr>
          <p:cNvPicPr>
            <a:picLocks noChangeAspect="1"/>
          </p:cNvPicPr>
          <p:nvPr/>
        </p:nvPicPr>
        <p:blipFill>
          <a:blip r:embed="rId4"/>
          <a:stretch>
            <a:fillRect/>
          </a:stretch>
        </p:blipFill>
        <p:spPr>
          <a:xfrm>
            <a:off x="7359926" y="1636908"/>
            <a:ext cx="4465727" cy="2659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8263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B18DA2-1F1E-4EF3-8C60-EE581D4EEAF7}"/>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PRODUCT RETURNS</a:t>
            </a:r>
          </a:p>
        </p:txBody>
      </p:sp>
      <p:pic>
        <p:nvPicPr>
          <p:cNvPr id="15" name="Picture 14">
            <a:extLst>
              <a:ext uri="{FF2B5EF4-FFF2-40B4-BE49-F238E27FC236}">
                <a16:creationId xmlns:a16="http://schemas.microsoft.com/office/drawing/2014/main" id="{297CF5EC-F22F-4D92-BB85-3CE20B1709C7}"/>
              </a:ext>
            </a:extLst>
          </p:cNvPr>
          <p:cNvPicPr>
            <a:picLocks noChangeAspect="1"/>
          </p:cNvPicPr>
          <p:nvPr/>
        </p:nvPicPr>
        <p:blipFill>
          <a:blip r:embed="rId4"/>
          <a:stretch>
            <a:fillRect/>
          </a:stretch>
        </p:blipFill>
        <p:spPr>
          <a:xfrm>
            <a:off x="372350" y="2272444"/>
            <a:ext cx="6050326" cy="4044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2A3180C-442A-4C12-A7B7-15196253CA4B}"/>
              </a:ext>
            </a:extLst>
          </p:cNvPr>
          <p:cNvPicPr>
            <a:picLocks noChangeAspect="1"/>
          </p:cNvPicPr>
          <p:nvPr/>
        </p:nvPicPr>
        <p:blipFill>
          <a:blip r:embed="rId5"/>
          <a:stretch>
            <a:fillRect/>
          </a:stretch>
        </p:blipFill>
        <p:spPr>
          <a:xfrm>
            <a:off x="6096000" y="2070164"/>
            <a:ext cx="5473953" cy="2475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A241F956-633A-4DA1-B28D-5755B9E1DB6B}"/>
              </a:ext>
            </a:extLst>
          </p:cNvPr>
          <p:cNvSpPr txBox="1"/>
          <p:nvPr/>
        </p:nvSpPr>
        <p:spPr>
          <a:xfrm>
            <a:off x="6217920" y="4546121"/>
            <a:ext cx="5601730" cy="369332"/>
          </a:xfrm>
          <a:prstGeom prst="rect">
            <a:avLst/>
          </a:prstGeom>
          <a:solidFill>
            <a:schemeClr val="bg1"/>
          </a:solidFill>
          <a:ln>
            <a:solidFill>
              <a:srgbClr val="AF0D09"/>
            </a:solidFill>
          </a:ln>
        </p:spPr>
        <p:txBody>
          <a:bodyPr wrap="square" rtlCol="0">
            <a:spAutoFit/>
          </a:bodyPr>
          <a:lstStyle/>
          <a:p>
            <a:r>
              <a:rPr lang="en-US" b="1" dirty="0">
                <a:solidFill>
                  <a:srgbClr val="FF0000"/>
                </a:solidFill>
              </a:rPr>
              <a:t>This form must be signed by your unit’s Committee Chair.</a:t>
            </a:r>
          </a:p>
        </p:txBody>
      </p:sp>
    </p:spTree>
    <p:extLst>
      <p:ext uri="{BB962C8B-B14F-4D97-AF65-F5344CB8AC3E}">
        <p14:creationId xmlns:p14="http://schemas.microsoft.com/office/powerpoint/2010/main" val="259381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E772A284-24C9-4B9A-B04B-D062591FF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12C2B5-5BF4-4E59-8890-807C35947FB5}"/>
              </a:ext>
            </a:extLst>
          </p:cNvPr>
          <p:cNvSpPr txBox="1"/>
          <p:nvPr/>
        </p:nvSpPr>
        <p:spPr>
          <a:xfrm>
            <a:off x="436226" y="377505"/>
            <a:ext cx="10888911" cy="1754326"/>
          </a:xfrm>
          <a:prstGeom prst="rect">
            <a:avLst/>
          </a:prstGeom>
          <a:noFill/>
        </p:spPr>
        <p:txBody>
          <a:bodyPr wrap="square" rtlCol="0">
            <a:spAutoFit/>
          </a:bodyPr>
          <a:lstStyle/>
          <a:p>
            <a:r>
              <a:rPr lang="en-US" sz="5400" b="1" dirty="0"/>
              <a:t>SCOUTING IS POSSIBLE BECAUSE OF SCOUTERS LIKE YOU!</a:t>
            </a:r>
          </a:p>
        </p:txBody>
      </p:sp>
      <p:pic>
        <p:nvPicPr>
          <p:cNvPr id="7" name="Picture 6">
            <a:extLst>
              <a:ext uri="{FF2B5EF4-FFF2-40B4-BE49-F238E27FC236}">
                <a16:creationId xmlns:a16="http://schemas.microsoft.com/office/drawing/2014/main" id="{6C424A34-E004-4B9A-BE7D-88D32DAD7755}"/>
              </a:ext>
            </a:extLst>
          </p:cNvPr>
          <p:cNvPicPr>
            <a:picLocks noChangeAspect="1"/>
          </p:cNvPicPr>
          <p:nvPr/>
        </p:nvPicPr>
        <p:blipFill>
          <a:blip r:embed="rId4"/>
          <a:stretch>
            <a:fillRect/>
          </a:stretch>
        </p:blipFill>
        <p:spPr>
          <a:xfrm>
            <a:off x="488397" y="2131831"/>
            <a:ext cx="4019550" cy="2095500"/>
          </a:xfrm>
          <a:prstGeom prst="rect">
            <a:avLst/>
          </a:prstGeom>
        </p:spPr>
      </p:pic>
      <p:pic>
        <p:nvPicPr>
          <p:cNvPr id="9" name="Picture 8">
            <a:extLst>
              <a:ext uri="{FF2B5EF4-FFF2-40B4-BE49-F238E27FC236}">
                <a16:creationId xmlns:a16="http://schemas.microsoft.com/office/drawing/2014/main" id="{59E80EDE-4430-460A-8E0B-EA356D79F288}"/>
              </a:ext>
            </a:extLst>
          </p:cNvPr>
          <p:cNvPicPr>
            <a:picLocks noChangeAspect="1"/>
          </p:cNvPicPr>
          <p:nvPr/>
        </p:nvPicPr>
        <p:blipFill>
          <a:blip r:embed="rId5"/>
          <a:stretch>
            <a:fillRect/>
          </a:stretch>
        </p:blipFill>
        <p:spPr>
          <a:xfrm>
            <a:off x="1016684" y="3882004"/>
            <a:ext cx="2016568" cy="2564933"/>
          </a:xfrm>
          <a:prstGeom prst="rect">
            <a:avLst/>
          </a:prstGeom>
        </p:spPr>
      </p:pic>
      <p:pic>
        <p:nvPicPr>
          <p:cNvPr id="11" name="Picture 10">
            <a:extLst>
              <a:ext uri="{FF2B5EF4-FFF2-40B4-BE49-F238E27FC236}">
                <a16:creationId xmlns:a16="http://schemas.microsoft.com/office/drawing/2014/main" id="{B3D8C7B6-E70F-4460-9667-DD085128E7DF}"/>
              </a:ext>
            </a:extLst>
          </p:cNvPr>
          <p:cNvPicPr>
            <a:picLocks noChangeAspect="1"/>
          </p:cNvPicPr>
          <p:nvPr/>
        </p:nvPicPr>
        <p:blipFill>
          <a:blip r:embed="rId6"/>
          <a:stretch>
            <a:fillRect/>
          </a:stretch>
        </p:blipFill>
        <p:spPr>
          <a:xfrm>
            <a:off x="5880681" y="3740760"/>
            <a:ext cx="2968392" cy="2369794"/>
          </a:xfrm>
          <a:prstGeom prst="rect">
            <a:avLst/>
          </a:prstGeom>
        </p:spPr>
      </p:pic>
      <p:pic>
        <p:nvPicPr>
          <p:cNvPr id="13" name="Picture 12">
            <a:extLst>
              <a:ext uri="{FF2B5EF4-FFF2-40B4-BE49-F238E27FC236}">
                <a16:creationId xmlns:a16="http://schemas.microsoft.com/office/drawing/2014/main" id="{DF3EECB2-6808-4CA5-A44C-AF01360CF659}"/>
              </a:ext>
            </a:extLst>
          </p:cNvPr>
          <p:cNvPicPr>
            <a:picLocks noChangeAspect="1"/>
          </p:cNvPicPr>
          <p:nvPr/>
        </p:nvPicPr>
        <p:blipFill>
          <a:blip r:embed="rId7"/>
          <a:stretch>
            <a:fillRect/>
          </a:stretch>
        </p:blipFill>
        <p:spPr>
          <a:xfrm>
            <a:off x="8978887" y="1333849"/>
            <a:ext cx="2844887" cy="5016617"/>
          </a:xfrm>
          <a:prstGeom prst="rect">
            <a:avLst/>
          </a:prstGeom>
        </p:spPr>
      </p:pic>
      <p:pic>
        <p:nvPicPr>
          <p:cNvPr id="5" name="Picture 4">
            <a:extLst>
              <a:ext uri="{FF2B5EF4-FFF2-40B4-BE49-F238E27FC236}">
                <a16:creationId xmlns:a16="http://schemas.microsoft.com/office/drawing/2014/main" id="{34138FB0-8512-478C-9E2B-59F707F99473}"/>
              </a:ext>
            </a:extLst>
          </p:cNvPr>
          <p:cNvPicPr>
            <a:picLocks noChangeAspect="1"/>
          </p:cNvPicPr>
          <p:nvPr/>
        </p:nvPicPr>
        <p:blipFill>
          <a:blip r:embed="rId8"/>
          <a:stretch>
            <a:fillRect/>
          </a:stretch>
        </p:blipFill>
        <p:spPr>
          <a:xfrm>
            <a:off x="6535023" y="1220811"/>
            <a:ext cx="2577935" cy="2665027"/>
          </a:xfrm>
          <a:prstGeom prst="rect">
            <a:avLst/>
          </a:prstGeom>
        </p:spPr>
      </p:pic>
      <p:pic>
        <p:nvPicPr>
          <p:cNvPr id="15" name="Picture 14">
            <a:extLst>
              <a:ext uri="{FF2B5EF4-FFF2-40B4-BE49-F238E27FC236}">
                <a16:creationId xmlns:a16="http://schemas.microsoft.com/office/drawing/2014/main" id="{80D77A93-E7D6-4679-84CD-A16032567800}"/>
              </a:ext>
            </a:extLst>
          </p:cNvPr>
          <p:cNvPicPr>
            <a:picLocks noChangeAspect="1"/>
          </p:cNvPicPr>
          <p:nvPr/>
        </p:nvPicPr>
        <p:blipFill>
          <a:blip r:embed="rId9"/>
          <a:stretch>
            <a:fillRect/>
          </a:stretch>
        </p:blipFill>
        <p:spPr>
          <a:xfrm>
            <a:off x="3687594" y="3408002"/>
            <a:ext cx="2215119" cy="2934312"/>
          </a:xfrm>
          <a:prstGeom prst="rect">
            <a:avLst/>
          </a:prstGeom>
        </p:spPr>
      </p:pic>
    </p:spTree>
    <p:extLst>
      <p:ext uri="{BB962C8B-B14F-4D97-AF65-F5344CB8AC3E}">
        <p14:creationId xmlns:p14="http://schemas.microsoft.com/office/powerpoint/2010/main" val="3221799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BFFDA9-67C3-4E7D-9BC5-503D82C66FD5}"/>
              </a:ext>
            </a:extLst>
          </p:cNvPr>
          <p:cNvSpPr txBox="1"/>
          <p:nvPr/>
        </p:nvSpPr>
        <p:spPr>
          <a:xfrm>
            <a:off x="428368" y="408419"/>
            <a:ext cx="11269362" cy="1015663"/>
          </a:xfrm>
          <a:prstGeom prst="rect">
            <a:avLst/>
          </a:prstGeom>
          <a:solidFill>
            <a:schemeClr val="accent4">
              <a:lumMod val="40000"/>
              <a:lumOff val="60000"/>
            </a:schemeClr>
          </a:solidFill>
          <a:ln w="57150">
            <a:solidFill>
              <a:srgbClr val="0070C0"/>
            </a:solidFill>
          </a:ln>
        </p:spPr>
        <p:txBody>
          <a:bodyPr wrap="square" rtlCol="0">
            <a:spAutoFit/>
          </a:bodyPr>
          <a:lstStyle/>
          <a:p>
            <a:pPr algn="ctr"/>
            <a:r>
              <a:rPr lang="en-US" sz="6000" b="1" dirty="0"/>
              <a:t>PRODUCT RETURNS</a:t>
            </a:r>
          </a:p>
        </p:txBody>
      </p:sp>
      <p:sp>
        <p:nvSpPr>
          <p:cNvPr id="4" name="TextBox 3">
            <a:extLst>
              <a:ext uri="{FF2B5EF4-FFF2-40B4-BE49-F238E27FC236}">
                <a16:creationId xmlns:a16="http://schemas.microsoft.com/office/drawing/2014/main" id="{2202D559-DE28-44C5-B5D9-B3145B316637}"/>
              </a:ext>
            </a:extLst>
          </p:cNvPr>
          <p:cNvSpPr txBox="1"/>
          <p:nvPr/>
        </p:nvSpPr>
        <p:spPr>
          <a:xfrm>
            <a:off x="1725827" y="1633791"/>
            <a:ext cx="8674444" cy="4739759"/>
          </a:xfrm>
          <a:prstGeom prst="rect">
            <a:avLst/>
          </a:prstGeom>
          <a:solidFill>
            <a:schemeClr val="accent4">
              <a:lumMod val="40000"/>
              <a:lumOff val="60000"/>
            </a:schemeClr>
          </a:solidFill>
          <a:ln w="57150">
            <a:solidFill>
              <a:srgbClr val="0070C0"/>
            </a:solidFill>
          </a:ln>
        </p:spPr>
        <p:txBody>
          <a:bodyPr wrap="square" rtlCol="0">
            <a:spAutoFit/>
          </a:bodyPr>
          <a:lstStyle/>
          <a:p>
            <a:r>
              <a:rPr lang="en-US" sz="2800" dirty="0"/>
              <a:t>     </a:t>
            </a:r>
          </a:p>
          <a:p>
            <a:r>
              <a:rPr lang="en-US" sz="2800" dirty="0"/>
              <a:t>     Show &amp; Sell Returns </a:t>
            </a:r>
          </a:p>
          <a:p>
            <a:pPr marL="914400" lvl="1" indent="-457200">
              <a:buFont typeface="Wingdings" panose="05000000000000000000" pitchFamily="2" charset="2"/>
              <a:buChar char="v"/>
            </a:pPr>
            <a:r>
              <a:rPr lang="en-US" sz="2800" dirty="0"/>
              <a:t>ONLY the Lancaster Warehouse</a:t>
            </a:r>
          </a:p>
          <a:p>
            <a:r>
              <a:rPr lang="en-US" sz="2800" dirty="0"/>
              <a:t>          (Do not return popcorn to the Council Office)</a:t>
            </a:r>
          </a:p>
          <a:p>
            <a:pPr marL="914400" lvl="1" indent="-457200">
              <a:buFont typeface="Wingdings" panose="05000000000000000000" pitchFamily="2" charset="2"/>
              <a:buChar char="v"/>
            </a:pPr>
            <a:r>
              <a:rPr lang="en-US" sz="2800" dirty="0"/>
              <a:t>Sunday; 10/17/21 – times will be scheduled</a:t>
            </a:r>
          </a:p>
          <a:p>
            <a:pPr marL="914400" lvl="1" indent="-457200">
              <a:buFont typeface="Wingdings" panose="05000000000000000000" pitchFamily="2" charset="2"/>
              <a:buChar char="v"/>
            </a:pPr>
            <a:r>
              <a:rPr lang="en-US" sz="2800" dirty="0"/>
              <a:t>Show &amp; Sell Payment</a:t>
            </a:r>
          </a:p>
          <a:p>
            <a:pPr marL="914400" lvl="1" indent="-457200">
              <a:buFont typeface="Wingdings" panose="05000000000000000000" pitchFamily="2" charset="2"/>
              <a:buChar char="v"/>
            </a:pPr>
            <a:r>
              <a:rPr lang="en-US" sz="2800" dirty="0"/>
              <a:t>2021 Product Sale Show &amp; Sell Order Return Policy</a:t>
            </a:r>
          </a:p>
          <a:p>
            <a:pPr marL="914400" lvl="1" indent="-457200">
              <a:buFont typeface="Wingdings" panose="05000000000000000000" pitchFamily="2" charset="2"/>
              <a:buChar char="v"/>
            </a:pPr>
            <a:r>
              <a:rPr lang="en-US" sz="2800" dirty="0"/>
              <a:t>Damaged product will not be accepted</a:t>
            </a:r>
          </a:p>
          <a:p>
            <a:pPr marL="914400" lvl="1" indent="-457200">
              <a:buFont typeface="Wingdings" panose="05000000000000000000" pitchFamily="2" charset="2"/>
              <a:buChar char="v"/>
            </a:pPr>
            <a:r>
              <a:rPr lang="en-US" sz="2800" dirty="0"/>
              <a:t>Do not tape opened boxes</a:t>
            </a:r>
          </a:p>
          <a:p>
            <a:pPr marL="914400" lvl="1" indent="-457200">
              <a:buFont typeface="Wingdings" panose="05000000000000000000" pitchFamily="2" charset="2"/>
              <a:buChar char="v"/>
            </a:pPr>
            <a:r>
              <a:rPr lang="en-US" sz="2800" dirty="0"/>
              <a:t>Return product in original cases</a:t>
            </a:r>
          </a:p>
          <a:p>
            <a:pPr lvl="1"/>
            <a:r>
              <a:rPr lang="en-US" sz="1000" dirty="0"/>
              <a:t>      </a:t>
            </a:r>
          </a:p>
          <a:p>
            <a:endParaRPr lang="en-US" sz="1200" dirty="0"/>
          </a:p>
        </p:txBody>
      </p:sp>
    </p:spTree>
    <p:extLst>
      <p:ext uri="{BB962C8B-B14F-4D97-AF65-F5344CB8AC3E}">
        <p14:creationId xmlns:p14="http://schemas.microsoft.com/office/powerpoint/2010/main" val="4228887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CB6280-FC86-437D-9ACC-1EAF670D2372}"/>
              </a:ext>
            </a:extLst>
          </p:cNvPr>
          <p:cNvPicPr>
            <a:picLocks noChangeAspect="1"/>
          </p:cNvPicPr>
          <p:nvPr/>
        </p:nvPicPr>
        <p:blipFill>
          <a:blip r:embed="rId4"/>
          <a:stretch>
            <a:fillRect/>
          </a:stretch>
        </p:blipFill>
        <p:spPr>
          <a:xfrm>
            <a:off x="4484326" y="3304450"/>
            <a:ext cx="2990850" cy="3152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21DB2A35-7B6A-47A5-82D6-9873A8B2A3AF}"/>
              </a:ext>
            </a:extLst>
          </p:cNvPr>
          <p:cNvPicPr>
            <a:picLocks noChangeAspect="1"/>
          </p:cNvPicPr>
          <p:nvPr/>
        </p:nvPicPr>
        <p:blipFill>
          <a:blip r:embed="rId5"/>
          <a:stretch>
            <a:fillRect/>
          </a:stretch>
        </p:blipFill>
        <p:spPr>
          <a:xfrm>
            <a:off x="767852" y="2055615"/>
            <a:ext cx="3089910" cy="4153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A0F7A53E-B5CA-4475-961C-9098A2A55A70}"/>
              </a:ext>
            </a:extLst>
          </p:cNvPr>
          <p:cNvPicPr>
            <a:picLocks noChangeAspect="1"/>
          </p:cNvPicPr>
          <p:nvPr/>
        </p:nvPicPr>
        <p:blipFill>
          <a:blip r:embed="rId6"/>
          <a:stretch>
            <a:fillRect/>
          </a:stretch>
        </p:blipFill>
        <p:spPr>
          <a:xfrm>
            <a:off x="7369506" y="2121782"/>
            <a:ext cx="4289552" cy="31270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5F133F28-7513-4CB4-BA1E-3E8F9A32832B}"/>
              </a:ext>
            </a:extLst>
          </p:cNvPr>
          <p:cNvSpPr txBox="1"/>
          <p:nvPr/>
        </p:nvSpPr>
        <p:spPr>
          <a:xfrm>
            <a:off x="972064" y="601423"/>
            <a:ext cx="7947727" cy="1938992"/>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6000" b="1" dirty="0"/>
              <a:t>UNIT TO UNIT TRANSFERS</a:t>
            </a:r>
          </a:p>
        </p:txBody>
      </p:sp>
    </p:spTree>
    <p:extLst>
      <p:ext uri="{BB962C8B-B14F-4D97-AF65-F5344CB8AC3E}">
        <p14:creationId xmlns:p14="http://schemas.microsoft.com/office/powerpoint/2010/main" val="3367981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547C5B80-B122-4AE3-BC2A-D1BACAA2C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C2AA418-062F-4816-AC92-852AAA3F271B}"/>
              </a:ext>
            </a:extLst>
          </p:cNvPr>
          <p:cNvPicPr>
            <a:picLocks noChangeAspect="1"/>
          </p:cNvPicPr>
          <p:nvPr/>
        </p:nvPicPr>
        <p:blipFill>
          <a:blip r:embed="rId4"/>
          <a:stretch>
            <a:fillRect/>
          </a:stretch>
        </p:blipFill>
        <p:spPr>
          <a:xfrm>
            <a:off x="376599" y="1252902"/>
            <a:ext cx="6237875" cy="5330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710F8A91-5F0D-4C40-9BB7-B5534FBFB133}"/>
              </a:ext>
            </a:extLst>
          </p:cNvPr>
          <p:cNvPicPr>
            <a:picLocks noChangeAspect="1"/>
          </p:cNvPicPr>
          <p:nvPr/>
        </p:nvPicPr>
        <p:blipFill>
          <a:blip r:embed="rId5"/>
          <a:stretch>
            <a:fillRect/>
          </a:stretch>
        </p:blipFill>
        <p:spPr>
          <a:xfrm>
            <a:off x="6338435" y="3035909"/>
            <a:ext cx="5629275" cy="23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0F84EAA6-47D0-4342-A2D2-46636C4388BD}"/>
              </a:ext>
            </a:extLst>
          </p:cNvPr>
          <p:cNvPicPr>
            <a:picLocks noChangeAspect="1"/>
          </p:cNvPicPr>
          <p:nvPr/>
        </p:nvPicPr>
        <p:blipFill>
          <a:blip r:embed="rId6"/>
          <a:stretch>
            <a:fillRect/>
          </a:stretch>
        </p:blipFill>
        <p:spPr>
          <a:xfrm>
            <a:off x="7852998" y="1308956"/>
            <a:ext cx="1966863" cy="18552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22141A16-2FD1-4900-BADD-52AC5ACCB3C7}"/>
              </a:ext>
            </a:extLst>
          </p:cNvPr>
          <p:cNvSpPr txBox="1"/>
          <p:nvPr/>
        </p:nvSpPr>
        <p:spPr>
          <a:xfrm>
            <a:off x="2994991" y="421561"/>
            <a:ext cx="8575235" cy="1015663"/>
          </a:xfrm>
          <a:prstGeom prst="rect">
            <a:avLst/>
          </a:prstGeom>
          <a:solidFill>
            <a:schemeClr val="accent5">
              <a:lumMod val="60000"/>
              <a:lumOff val="40000"/>
            </a:schemeClr>
          </a:solidFill>
          <a:ln w="57150">
            <a:solidFill>
              <a:srgbClr val="AF0D09"/>
            </a:solidFill>
          </a:ln>
        </p:spPr>
        <p:txBody>
          <a:bodyPr wrap="square" rtlCol="0">
            <a:spAutoFit/>
          </a:bodyPr>
          <a:lstStyle/>
          <a:p>
            <a:pPr algn="ctr"/>
            <a:r>
              <a:rPr lang="en-US" sz="6000" b="1" dirty="0"/>
              <a:t>UNIT TO UNIT TRANSFERS</a:t>
            </a:r>
          </a:p>
        </p:txBody>
      </p:sp>
    </p:spTree>
    <p:extLst>
      <p:ext uri="{BB962C8B-B14F-4D97-AF65-F5344CB8AC3E}">
        <p14:creationId xmlns:p14="http://schemas.microsoft.com/office/powerpoint/2010/main" val="2037117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12C7C1-0AF8-4D62-9413-A81C673AD386}"/>
              </a:ext>
            </a:extLst>
          </p:cNvPr>
          <p:cNvPicPr>
            <a:picLocks noChangeAspect="1"/>
          </p:cNvPicPr>
          <p:nvPr/>
        </p:nvPicPr>
        <p:blipFill>
          <a:blip r:embed="rId4"/>
          <a:stretch>
            <a:fillRect/>
          </a:stretch>
        </p:blipFill>
        <p:spPr>
          <a:xfrm>
            <a:off x="4838933" y="1969212"/>
            <a:ext cx="6439994" cy="4314435"/>
          </a:xfrm>
          <a:prstGeom prst="rect">
            <a:avLst/>
          </a:prstGeom>
          <a:ln w="57150">
            <a:solidFill>
              <a:schemeClr val="accent2">
                <a:lumMod val="75000"/>
              </a:schemeClr>
            </a:solidFill>
          </a:ln>
        </p:spPr>
      </p:pic>
      <p:pic>
        <p:nvPicPr>
          <p:cNvPr id="7" name="Picture 6">
            <a:extLst>
              <a:ext uri="{FF2B5EF4-FFF2-40B4-BE49-F238E27FC236}">
                <a16:creationId xmlns:a16="http://schemas.microsoft.com/office/drawing/2014/main" id="{D6BC17A6-6B0A-42D3-AC1B-EE67C394C028}"/>
              </a:ext>
            </a:extLst>
          </p:cNvPr>
          <p:cNvPicPr>
            <a:picLocks noChangeAspect="1"/>
          </p:cNvPicPr>
          <p:nvPr/>
        </p:nvPicPr>
        <p:blipFill>
          <a:blip r:embed="rId5"/>
          <a:stretch>
            <a:fillRect/>
          </a:stretch>
        </p:blipFill>
        <p:spPr>
          <a:xfrm>
            <a:off x="664885" y="1722140"/>
            <a:ext cx="4448175" cy="1600200"/>
          </a:xfrm>
          <a:prstGeom prst="rect">
            <a:avLst/>
          </a:prstGeom>
          <a:ln w="57150">
            <a:solidFill>
              <a:schemeClr val="accent2">
                <a:lumMod val="75000"/>
              </a:schemeClr>
            </a:solidFill>
          </a:ln>
        </p:spPr>
      </p:pic>
      <p:sp>
        <p:nvSpPr>
          <p:cNvPr id="3" name="TextBox 2">
            <a:extLst>
              <a:ext uri="{FF2B5EF4-FFF2-40B4-BE49-F238E27FC236}">
                <a16:creationId xmlns:a16="http://schemas.microsoft.com/office/drawing/2014/main" id="{DA053369-7FA7-4D8D-AAC5-C06C41CE0A5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11" name="Picture 10">
            <a:extLst>
              <a:ext uri="{FF2B5EF4-FFF2-40B4-BE49-F238E27FC236}">
                <a16:creationId xmlns:a16="http://schemas.microsoft.com/office/drawing/2014/main" id="{DEB8BA60-C088-4BB0-988F-B34B7C8C092F}"/>
              </a:ext>
            </a:extLst>
          </p:cNvPr>
          <p:cNvPicPr>
            <a:picLocks noChangeAspect="1"/>
          </p:cNvPicPr>
          <p:nvPr/>
        </p:nvPicPr>
        <p:blipFill>
          <a:blip r:embed="rId6"/>
          <a:stretch>
            <a:fillRect/>
          </a:stretch>
        </p:blipFill>
        <p:spPr>
          <a:xfrm>
            <a:off x="1228257" y="3409414"/>
            <a:ext cx="3775763" cy="3078859"/>
          </a:xfrm>
          <a:prstGeom prst="rect">
            <a:avLst/>
          </a:prstGeom>
          <a:ln w="57150">
            <a:solidFill>
              <a:schemeClr val="accent2">
                <a:lumMod val="75000"/>
              </a:schemeClr>
            </a:solidFill>
          </a:ln>
        </p:spPr>
      </p:pic>
      <p:sp>
        <p:nvSpPr>
          <p:cNvPr id="12" name="Rectangle 11">
            <a:extLst>
              <a:ext uri="{FF2B5EF4-FFF2-40B4-BE49-F238E27FC236}">
                <a16:creationId xmlns:a16="http://schemas.microsoft.com/office/drawing/2014/main" id="{E32D6B0E-A228-4ED2-947D-78CABBEF6FDE}"/>
              </a:ext>
            </a:extLst>
          </p:cNvPr>
          <p:cNvSpPr/>
          <p:nvPr/>
        </p:nvSpPr>
        <p:spPr>
          <a:xfrm>
            <a:off x="3441556" y="6171522"/>
            <a:ext cx="1562464" cy="316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7FF1D-1372-4A6C-93B3-A603D9FF6573}"/>
              </a:ext>
            </a:extLst>
          </p:cNvPr>
          <p:cNvSpPr/>
          <p:nvPr/>
        </p:nvSpPr>
        <p:spPr>
          <a:xfrm>
            <a:off x="290212" y="3330711"/>
            <a:ext cx="37385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GUIDEBOOK</a:t>
            </a:r>
          </a:p>
        </p:txBody>
      </p:sp>
    </p:spTree>
    <p:extLst>
      <p:ext uri="{BB962C8B-B14F-4D97-AF65-F5344CB8AC3E}">
        <p14:creationId xmlns:p14="http://schemas.microsoft.com/office/powerpoint/2010/main" val="3376906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sp>
        <p:nvSpPr>
          <p:cNvPr id="5" name="Rectangle 4">
            <a:extLst>
              <a:ext uri="{FF2B5EF4-FFF2-40B4-BE49-F238E27FC236}">
                <a16:creationId xmlns:a16="http://schemas.microsoft.com/office/drawing/2014/main" id="{F35ED54E-9228-4064-BA35-64223E9D93FC}"/>
              </a:ext>
            </a:extLst>
          </p:cNvPr>
          <p:cNvSpPr/>
          <p:nvPr/>
        </p:nvSpPr>
        <p:spPr>
          <a:xfrm>
            <a:off x="5113060" y="1722140"/>
            <a:ext cx="595098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ADVERTISING IDEAS</a:t>
            </a:r>
          </a:p>
        </p:txBody>
      </p:sp>
      <p:sp>
        <p:nvSpPr>
          <p:cNvPr id="6" name="Rectangle 5">
            <a:extLst>
              <a:ext uri="{FF2B5EF4-FFF2-40B4-BE49-F238E27FC236}">
                <a16:creationId xmlns:a16="http://schemas.microsoft.com/office/drawing/2014/main" id="{9DA1A16A-3C46-4682-80AB-68232ECB41B9}"/>
              </a:ext>
            </a:extLst>
          </p:cNvPr>
          <p:cNvSpPr/>
          <p:nvPr/>
        </p:nvSpPr>
        <p:spPr>
          <a:xfrm>
            <a:off x="5113060" y="2429270"/>
            <a:ext cx="69081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DRIVE THROUGH SALES</a:t>
            </a:r>
          </a:p>
        </p:txBody>
      </p:sp>
      <p:pic>
        <p:nvPicPr>
          <p:cNvPr id="9" name="Picture 8">
            <a:extLst>
              <a:ext uri="{FF2B5EF4-FFF2-40B4-BE49-F238E27FC236}">
                <a16:creationId xmlns:a16="http://schemas.microsoft.com/office/drawing/2014/main" id="{2C563FE8-B17A-49A0-B08D-87EB76BD2155}"/>
              </a:ext>
            </a:extLst>
          </p:cNvPr>
          <p:cNvPicPr>
            <a:picLocks noChangeAspect="1"/>
          </p:cNvPicPr>
          <p:nvPr/>
        </p:nvPicPr>
        <p:blipFill>
          <a:blip r:embed="rId5"/>
          <a:stretch>
            <a:fillRect/>
          </a:stretch>
        </p:blipFill>
        <p:spPr>
          <a:xfrm>
            <a:off x="7174402" y="3332311"/>
            <a:ext cx="3209608" cy="2969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1939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sp>
        <p:nvSpPr>
          <p:cNvPr id="5" name="Rectangle 4">
            <a:extLst>
              <a:ext uri="{FF2B5EF4-FFF2-40B4-BE49-F238E27FC236}">
                <a16:creationId xmlns:a16="http://schemas.microsoft.com/office/drawing/2014/main" id="{F35ED54E-9228-4064-BA35-64223E9D93FC}"/>
              </a:ext>
            </a:extLst>
          </p:cNvPr>
          <p:cNvSpPr/>
          <p:nvPr/>
        </p:nvSpPr>
        <p:spPr>
          <a:xfrm>
            <a:off x="5113060" y="1722140"/>
            <a:ext cx="595098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ADVERTISING IDEAS</a:t>
            </a:r>
          </a:p>
        </p:txBody>
      </p:sp>
      <p:sp>
        <p:nvSpPr>
          <p:cNvPr id="6" name="Rectangle 5">
            <a:extLst>
              <a:ext uri="{FF2B5EF4-FFF2-40B4-BE49-F238E27FC236}">
                <a16:creationId xmlns:a16="http://schemas.microsoft.com/office/drawing/2014/main" id="{9DA1A16A-3C46-4682-80AB-68232ECB41B9}"/>
              </a:ext>
            </a:extLst>
          </p:cNvPr>
          <p:cNvSpPr/>
          <p:nvPr/>
        </p:nvSpPr>
        <p:spPr>
          <a:xfrm>
            <a:off x="5113060" y="2447704"/>
            <a:ext cx="69081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DRIVE THROUGH SALES</a:t>
            </a:r>
          </a:p>
        </p:txBody>
      </p:sp>
      <p:pic>
        <p:nvPicPr>
          <p:cNvPr id="9" name="Picture 8">
            <a:extLst>
              <a:ext uri="{FF2B5EF4-FFF2-40B4-BE49-F238E27FC236}">
                <a16:creationId xmlns:a16="http://schemas.microsoft.com/office/drawing/2014/main" id="{2C563FE8-B17A-49A0-B08D-87EB76BD2155}"/>
              </a:ext>
            </a:extLst>
          </p:cNvPr>
          <p:cNvPicPr>
            <a:picLocks noChangeAspect="1"/>
          </p:cNvPicPr>
          <p:nvPr/>
        </p:nvPicPr>
        <p:blipFill>
          <a:blip r:embed="rId5"/>
          <a:stretch>
            <a:fillRect/>
          </a:stretch>
        </p:blipFill>
        <p:spPr>
          <a:xfrm>
            <a:off x="7174402" y="3332311"/>
            <a:ext cx="3209608" cy="2969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4D1C4CBF-85A0-4767-9679-F4B74411E33D}"/>
              </a:ext>
            </a:extLst>
          </p:cNvPr>
          <p:cNvSpPr/>
          <p:nvPr/>
        </p:nvSpPr>
        <p:spPr>
          <a:xfrm>
            <a:off x="300444" y="4467440"/>
            <a:ext cx="739612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FUN UNIT KICKOFF IDEAS</a:t>
            </a:r>
          </a:p>
        </p:txBody>
      </p:sp>
      <p:sp>
        <p:nvSpPr>
          <p:cNvPr id="8" name="Rectangle 7">
            <a:extLst>
              <a:ext uri="{FF2B5EF4-FFF2-40B4-BE49-F238E27FC236}">
                <a16:creationId xmlns:a16="http://schemas.microsoft.com/office/drawing/2014/main" id="{6BA7CCF3-E8B8-4973-A6DF-7975CEB7809F}"/>
              </a:ext>
            </a:extLst>
          </p:cNvPr>
          <p:cNvSpPr/>
          <p:nvPr/>
        </p:nvSpPr>
        <p:spPr>
          <a:xfrm>
            <a:off x="300444" y="5281231"/>
            <a:ext cx="800853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YOUR FUN-RAISER KICKOFF</a:t>
            </a:r>
          </a:p>
        </p:txBody>
      </p:sp>
    </p:spTree>
    <p:extLst>
      <p:ext uri="{BB962C8B-B14F-4D97-AF65-F5344CB8AC3E}">
        <p14:creationId xmlns:p14="http://schemas.microsoft.com/office/powerpoint/2010/main" val="2382516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sp>
        <p:nvSpPr>
          <p:cNvPr id="5" name="Rectangle 4">
            <a:extLst>
              <a:ext uri="{FF2B5EF4-FFF2-40B4-BE49-F238E27FC236}">
                <a16:creationId xmlns:a16="http://schemas.microsoft.com/office/drawing/2014/main" id="{F35ED54E-9228-4064-BA35-64223E9D93FC}"/>
              </a:ext>
            </a:extLst>
          </p:cNvPr>
          <p:cNvSpPr/>
          <p:nvPr/>
        </p:nvSpPr>
        <p:spPr>
          <a:xfrm>
            <a:off x="540503" y="3372036"/>
            <a:ext cx="555549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KERNEL CHECKLIST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0" name="Picture 9">
            <a:extLst>
              <a:ext uri="{FF2B5EF4-FFF2-40B4-BE49-F238E27FC236}">
                <a16:creationId xmlns:a16="http://schemas.microsoft.com/office/drawing/2014/main" id="{9A96AD0E-C928-49CC-A0B5-BB97E2BB4E85}"/>
              </a:ext>
            </a:extLst>
          </p:cNvPr>
          <p:cNvPicPr>
            <a:picLocks noChangeAspect="1"/>
          </p:cNvPicPr>
          <p:nvPr/>
        </p:nvPicPr>
        <p:blipFill>
          <a:blip r:embed="rId5"/>
          <a:stretch>
            <a:fillRect/>
          </a:stretch>
        </p:blipFill>
        <p:spPr>
          <a:xfrm>
            <a:off x="7742857" y="1643870"/>
            <a:ext cx="3750474" cy="30626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9DA1A16A-3C46-4682-80AB-68232ECB41B9}"/>
              </a:ext>
            </a:extLst>
          </p:cNvPr>
          <p:cNvSpPr/>
          <p:nvPr/>
        </p:nvSpPr>
        <p:spPr>
          <a:xfrm>
            <a:off x="484641" y="4004622"/>
            <a:ext cx="876297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SUGGESTED UNIT INCENTIVES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25856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sp>
        <p:nvSpPr>
          <p:cNvPr id="5" name="Rectangle 4">
            <a:extLst>
              <a:ext uri="{FF2B5EF4-FFF2-40B4-BE49-F238E27FC236}">
                <a16:creationId xmlns:a16="http://schemas.microsoft.com/office/drawing/2014/main" id="{F35ED54E-9228-4064-BA35-64223E9D93FC}"/>
              </a:ext>
            </a:extLst>
          </p:cNvPr>
          <p:cNvSpPr/>
          <p:nvPr/>
        </p:nvSpPr>
        <p:spPr>
          <a:xfrm>
            <a:off x="540503" y="3372036"/>
            <a:ext cx="555549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KERNEL CHECKLIST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0" name="Picture 9">
            <a:extLst>
              <a:ext uri="{FF2B5EF4-FFF2-40B4-BE49-F238E27FC236}">
                <a16:creationId xmlns:a16="http://schemas.microsoft.com/office/drawing/2014/main" id="{9A96AD0E-C928-49CC-A0B5-BB97E2BB4E85}"/>
              </a:ext>
            </a:extLst>
          </p:cNvPr>
          <p:cNvPicPr>
            <a:picLocks noChangeAspect="1"/>
          </p:cNvPicPr>
          <p:nvPr/>
        </p:nvPicPr>
        <p:blipFill>
          <a:blip r:embed="rId5"/>
          <a:stretch>
            <a:fillRect/>
          </a:stretch>
        </p:blipFill>
        <p:spPr>
          <a:xfrm>
            <a:off x="7742857" y="1643870"/>
            <a:ext cx="3750474" cy="30626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9DA1A16A-3C46-4682-80AB-68232ECB41B9}"/>
              </a:ext>
            </a:extLst>
          </p:cNvPr>
          <p:cNvSpPr/>
          <p:nvPr/>
        </p:nvSpPr>
        <p:spPr>
          <a:xfrm>
            <a:off x="484641" y="4004622"/>
            <a:ext cx="876297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SUGGESTED UNIT INCENTIVES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3BAE336C-D1BC-40D3-AFD4-2816005FE514}"/>
              </a:ext>
            </a:extLst>
          </p:cNvPr>
          <p:cNvSpPr/>
          <p:nvPr/>
        </p:nvSpPr>
        <p:spPr>
          <a:xfrm>
            <a:off x="484641" y="5624942"/>
            <a:ext cx="1034219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SCOUT PICKUP/SETTLEMENT FORM</a:t>
            </a:r>
          </a:p>
        </p:txBody>
      </p:sp>
      <p:sp>
        <p:nvSpPr>
          <p:cNvPr id="9" name="Rectangle 8">
            <a:extLst>
              <a:ext uri="{FF2B5EF4-FFF2-40B4-BE49-F238E27FC236}">
                <a16:creationId xmlns:a16="http://schemas.microsoft.com/office/drawing/2014/main" id="{FD690886-5075-4C42-B7D6-2A2A3CF3FACD}"/>
              </a:ext>
            </a:extLst>
          </p:cNvPr>
          <p:cNvSpPr/>
          <p:nvPr/>
        </p:nvSpPr>
        <p:spPr>
          <a:xfrm>
            <a:off x="484641" y="5021932"/>
            <a:ext cx="1156425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PLANNING/GOAL SETTING WORKSHEET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27307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pic>
        <p:nvPicPr>
          <p:cNvPr id="11" name="Picture 10">
            <a:extLst>
              <a:ext uri="{FF2B5EF4-FFF2-40B4-BE49-F238E27FC236}">
                <a16:creationId xmlns:a16="http://schemas.microsoft.com/office/drawing/2014/main" id="{58DECBE2-7F01-46CF-B377-7493D2B41B9F}"/>
              </a:ext>
            </a:extLst>
          </p:cNvPr>
          <p:cNvPicPr>
            <a:picLocks noChangeAspect="1"/>
          </p:cNvPicPr>
          <p:nvPr/>
        </p:nvPicPr>
        <p:blipFill>
          <a:blip r:embed="rId5"/>
          <a:stretch>
            <a:fillRect/>
          </a:stretch>
        </p:blipFill>
        <p:spPr>
          <a:xfrm>
            <a:off x="1245705" y="3307182"/>
            <a:ext cx="4605978" cy="31818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8F4E42DB-CF55-4DF7-B008-CE4A0B1E0B22}"/>
              </a:ext>
            </a:extLst>
          </p:cNvPr>
          <p:cNvSpPr/>
          <p:nvPr/>
        </p:nvSpPr>
        <p:spPr>
          <a:xfrm>
            <a:off x="6673505" y="2034382"/>
            <a:ext cx="537044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WHITLEY’S FORM</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a:extLst>
              <a:ext uri="{FF2B5EF4-FFF2-40B4-BE49-F238E27FC236}">
                <a16:creationId xmlns:a16="http://schemas.microsoft.com/office/drawing/2014/main" id="{00C308AC-9BEB-4523-83A0-2E795CCCF64B}"/>
              </a:ext>
            </a:extLst>
          </p:cNvPr>
          <p:cNvSpPr/>
          <p:nvPr/>
        </p:nvSpPr>
        <p:spPr>
          <a:xfrm>
            <a:off x="4315156" y="2707876"/>
            <a:ext cx="76356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PECATONICA RIVER FORM</a:t>
            </a:r>
          </a:p>
        </p:txBody>
      </p:sp>
    </p:spTree>
    <p:extLst>
      <p:ext uri="{BB962C8B-B14F-4D97-AF65-F5344CB8AC3E}">
        <p14:creationId xmlns:p14="http://schemas.microsoft.com/office/powerpoint/2010/main" val="2935694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3C6F407B-F1CF-4B6A-929E-842FCFCC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6CC152-5A48-446C-9CD4-391F217713EE}"/>
              </a:ext>
            </a:extLst>
          </p:cNvPr>
          <p:cNvSpPr txBox="1"/>
          <p:nvPr/>
        </p:nvSpPr>
        <p:spPr>
          <a:xfrm>
            <a:off x="1989401" y="521811"/>
            <a:ext cx="7599680" cy="1200329"/>
          </a:xfrm>
          <a:prstGeom prst="rect">
            <a:avLst/>
          </a:prstGeom>
          <a:solidFill>
            <a:schemeClr val="accent2"/>
          </a:solidFill>
          <a:ln w="57150">
            <a:solidFill>
              <a:schemeClr val="accent2">
                <a:lumMod val="75000"/>
              </a:schemeClr>
            </a:solidFill>
          </a:ln>
        </p:spPr>
        <p:txBody>
          <a:bodyPr wrap="square" rtlCol="0">
            <a:spAutoFit/>
          </a:bodyPr>
          <a:lstStyle/>
          <a:p>
            <a:pPr algn="ctr"/>
            <a:r>
              <a:rPr lang="en-US" sz="7200" b="1" dirty="0"/>
              <a:t>RESOURCES</a:t>
            </a:r>
          </a:p>
        </p:txBody>
      </p:sp>
      <p:pic>
        <p:nvPicPr>
          <p:cNvPr id="4" name="Picture 3">
            <a:extLst>
              <a:ext uri="{FF2B5EF4-FFF2-40B4-BE49-F238E27FC236}">
                <a16:creationId xmlns:a16="http://schemas.microsoft.com/office/drawing/2014/main" id="{AFD64CB8-C582-4A09-A177-2741512BA02B}"/>
              </a:ext>
            </a:extLst>
          </p:cNvPr>
          <p:cNvPicPr>
            <a:picLocks noChangeAspect="1"/>
          </p:cNvPicPr>
          <p:nvPr/>
        </p:nvPicPr>
        <p:blipFill>
          <a:blip r:embed="rId4"/>
          <a:stretch>
            <a:fillRect/>
          </a:stretch>
        </p:blipFill>
        <p:spPr>
          <a:xfrm>
            <a:off x="664885" y="1722140"/>
            <a:ext cx="4448175" cy="1600200"/>
          </a:xfrm>
          <a:prstGeom prst="rect">
            <a:avLst/>
          </a:prstGeom>
          <a:ln w="57150">
            <a:solidFill>
              <a:schemeClr val="accent2">
                <a:lumMod val="75000"/>
              </a:schemeClr>
            </a:solidFill>
          </a:ln>
        </p:spPr>
      </p:pic>
      <p:pic>
        <p:nvPicPr>
          <p:cNvPr id="11" name="Picture 10">
            <a:extLst>
              <a:ext uri="{FF2B5EF4-FFF2-40B4-BE49-F238E27FC236}">
                <a16:creationId xmlns:a16="http://schemas.microsoft.com/office/drawing/2014/main" id="{58DECBE2-7F01-46CF-B377-7493D2B41B9F}"/>
              </a:ext>
            </a:extLst>
          </p:cNvPr>
          <p:cNvPicPr>
            <a:picLocks noChangeAspect="1"/>
          </p:cNvPicPr>
          <p:nvPr/>
        </p:nvPicPr>
        <p:blipFill>
          <a:blip r:embed="rId5"/>
          <a:stretch>
            <a:fillRect/>
          </a:stretch>
        </p:blipFill>
        <p:spPr>
          <a:xfrm>
            <a:off x="1245705" y="3307182"/>
            <a:ext cx="4605978" cy="31818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8F4E42DB-CF55-4DF7-B008-CE4A0B1E0B22}"/>
              </a:ext>
            </a:extLst>
          </p:cNvPr>
          <p:cNvSpPr/>
          <p:nvPr/>
        </p:nvSpPr>
        <p:spPr>
          <a:xfrm>
            <a:off x="6673505" y="2034382"/>
            <a:ext cx="537044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WHITLEY’S FORM</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a:extLst>
              <a:ext uri="{FF2B5EF4-FFF2-40B4-BE49-F238E27FC236}">
                <a16:creationId xmlns:a16="http://schemas.microsoft.com/office/drawing/2014/main" id="{00C308AC-9BEB-4523-83A0-2E795CCCF64B}"/>
              </a:ext>
            </a:extLst>
          </p:cNvPr>
          <p:cNvSpPr/>
          <p:nvPr/>
        </p:nvSpPr>
        <p:spPr>
          <a:xfrm>
            <a:off x="4315156" y="2707876"/>
            <a:ext cx="76356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PECATONICA RIVER FORM</a:t>
            </a:r>
          </a:p>
        </p:txBody>
      </p:sp>
      <p:sp>
        <p:nvSpPr>
          <p:cNvPr id="5" name="Rectangle 4">
            <a:extLst>
              <a:ext uri="{FF2B5EF4-FFF2-40B4-BE49-F238E27FC236}">
                <a16:creationId xmlns:a16="http://schemas.microsoft.com/office/drawing/2014/main" id="{66236B43-291F-47C2-93FF-3321303D8912}"/>
              </a:ext>
            </a:extLst>
          </p:cNvPr>
          <p:cNvSpPr/>
          <p:nvPr/>
        </p:nvSpPr>
        <p:spPr>
          <a:xfrm>
            <a:off x="4926443" y="4712423"/>
            <a:ext cx="696511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INCENTIVE PRIZE FORM</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id="{3436F731-2068-482E-8161-BB033F5F7C80}"/>
              </a:ext>
            </a:extLst>
          </p:cNvPr>
          <p:cNvSpPr/>
          <p:nvPr/>
        </p:nvSpPr>
        <p:spPr>
          <a:xfrm>
            <a:off x="3115258" y="5417009"/>
            <a:ext cx="880593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WHITLEY’S ONLINE HANDOUT</a:t>
            </a:r>
          </a:p>
        </p:txBody>
      </p:sp>
    </p:spTree>
    <p:extLst>
      <p:ext uri="{BB962C8B-B14F-4D97-AF65-F5344CB8AC3E}">
        <p14:creationId xmlns:p14="http://schemas.microsoft.com/office/powerpoint/2010/main" val="3679977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1137E3AD-2689-4375-B55B-A29DA47B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3804B3-97D5-4A36-830B-58B7794913A3}"/>
              </a:ext>
            </a:extLst>
          </p:cNvPr>
          <p:cNvSpPr/>
          <p:nvPr/>
        </p:nvSpPr>
        <p:spPr>
          <a:xfrm>
            <a:off x="500845" y="419450"/>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0BBE75-EC86-41C2-8A03-2329DB32326C}"/>
              </a:ext>
            </a:extLst>
          </p:cNvPr>
          <p:cNvSpPr txBox="1"/>
          <p:nvPr/>
        </p:nvSpPr>
        <p:spPr>
          <a:xfrm>
            <a:off x="685402" y="532134"/>
            <a:ext cx="3296873" cy="1938992"/>
          </a:xfrm>
          <a:prstGeom prst="rect">
            <a:avLst/>
          </a:prstGeom>
          <a:noFill/>
        </p:spPr>
        <p:txBody>
          <a:bodyPr wrap="square" rtlCol="0">
            <a:spAutoFit/>
          </a:bodyPr>
          <a:lstStyle/>
          <a:p>
            <a:pPr algn="ctr"/>
            <a:r>
              <a:rPr lang="en-US" sz="2400" b="1" dirty="0"/>
              <a:t>Top Selling Units </a:t>
            </a:r>
          </a:p>
          <a:p>
            <a:pPr algn="ctr"/>
            <a:r>
              <a:rPr lang="en-US" sz="2400" b="1" dirty="0"/>
              <a:t>Conestoga River District</a:t>
            </a:r>
          </a:p>
          <a:p>
            <a:r>
              <a:rPr lang="en-US" sz="2400" dirty="0"/>
              <a:t>X  Pack 19 - $ 14,280.00</a:t>
            </a:r>
          </a:p>
          <a:p>
            <a:r>
              <a:rPr lang="en-US" sz="2400" dirty="0"/>
              <a:t>X  Pack 82 - $ 6,940.00</a:t>
            </a:r>
          </a:p>
          <a:p>
            <a:r>
              <a:rPr lang="en-US" sz="2400" dirty="0"/>
              <a:t>X  Pack 146 - $ 5,515.00</a:t>
            </a:r>
          </a:p>
        </p:txBody>
      </p:sp>
      <p:sp>
        <p:nvSpPr>
          <p:cNvPr id="3" name="Thought Bubble: Cloud 2">
            <a:extLst>
              <a:ext uri="{FF2B5EF4-FFF2-40B4-BE49-F238E27FC236}">
                <a16:creationId xmlns:a16="http://schemas.microsoft.com/office/drawing/2014/main" id="{6FD18A3A-B25A-41DA-82A8-D385E285E933}"/>
              </a:ext>
            </a:extLst>
          </p:cNvPr>
          <p:cNvSpPr/>
          <p:nvPr/>
        </p:nvSpPr>
        <p:spPr>
          <a:xfrm>
            <a:off x="6442745" y="419450"/>
            <a:ext cx="5075339" cy="3917658"/>
          </a:xfrm>
          <a:prstGeom prst="cloudCallout">
            <a:avLst>
              <a:gd name="adj1" fmla="val -39511"/>
              <a:gd name="adj2" fmla="val 66997"/>
            </a:avLst>
          </a:prstGeom>
          <a:solidFill>
            <a:schemeClr val="bg2"/>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4" name="TextBox 3">
            <a:extLst>
              <a:ext uri="{FF2B5EF4-FFF2-40B4-BE49-F238E27FC236}">
                <a16:creationId xmlns:a16="http://schemas.microsoft.com/office/drawing/2014/main" id="{73053998-D66C-4162-884B-43BC8BEE1248}"/>
              </a:ext>
            </a:extLst>
          </p:cNvPr>
          <p:cNvSpPr txBox="1"/>
          <p:nvPr/>
        </p:nvSpPr>
        <p:spPr>
          <a:xfrm>
            <a:off x="7202109" y="1243954"/>
            <a:ext cx="3531765" cy="2308324"/>
          </a:xfrm>
          <a:prstGeom prst="rect">
            <a:avLst/>
          </a:prstGeom>
          <a:noFill/>
        </p:spPr>
        <p:txBody>
          <a:bodyPr wrap="square" rtlCol="0">
            <a:spAutoFit/>
          </a:bodyPr>
          <a:lstStyle/>
          <a:p>
            <a:pPr algn="ctr"/>
            <a:r>
              <a:rPr lang="en-US" sz="7200" dirty="0">
                <a:latin typeface="Balloon XBd BT" panose="03060902030402060201" pitchFamily="66" charset="0"/>
              </a:rPr>
              <a:t>DREAM BIG!</a:t>
            </a:r>
          </a:p>
        </p:txBody>
      </p:sp>
    </p:spTree>
    <p:extLst>
      <p:ext uri="{BB962C8B-B14F-4D97-AF65-F5344CB8AC3E}">
        <p14:creationId xmlns:p14="http://schemas.microsoft.com/office/powerpoint/2010/main" val="1608047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4D32-34E6-45C5-91CB-A1EA315838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20E6D70-45FC-4432-8D3C-CA256EF62C42}"/>
              </a:ext>
            </a:extLst>
          </p:cNvPr>
          <p:cNvSpPr>
            <a:spLocks noGrp="1"/>
          </p:cNvSpPr>
          <p:nvPr>
            <p:ph type="subTitle" idx="1"/>
          </p:nvPr>
        </p:nvSpPr>
        <p:spPr/>
        <p:txBody>
          <a:bodyPr/>
          <a:lstStyle/>
          <a:p>
            <a:endParaRPr lang="en-US"/>
          </a:p>
        </p:txBody>
      </p:sp>
      <p:pic>
        <p:nvPicPr>
          <p:cNvPr id="4" name="Picture 3" descr="See the source image">
            <a:extLst>
              <a:ext uri="{FF2B5EF4-FFF2-40B4-BE49-F238E27FC236}">
                <a16:creationId xmlns:a16="http://schemas.microsoft.com/office/drawing/2014/main" id="{B0E9497A-718C-4826-83EB-D9EBB75CAE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91" y="330741"/>
            <a:ext cx="11595371" cy="6196518"/>
          </a:xfrm>
          <a:prstGeom prst="rect">
            <a:avLst/>
          </a:prstGeom>
          <a:noFill/>
          <a:ln>
            <a:noFill/>
          </a:ln>
        </p:spPr>
      </p:pic>
      <p:sp>
        <p:nvSpPr>
          <p:cNvPr id="5" name="TextBox 4">
            <a:extLst>
              <a:ext uri="{FF2B5EF4-FFF2-40B4-BE49-F238E27FC236}">
                <a16:creationId xmlns:a16="http://schemas.microsoft.com/office/drawing/2014/main" id="{3CC211E7-A6A9-4058-A4EE-66E456A40A8A}"/>
              </a:ext>
            </a:extLst>
          </p:cNvPr>
          <p:cNvSpPr txBox="1"/>
          <p:nvPr/>
        </p:nvSpPr>
        <p:spPr>
          <a:xfrm>
            <a:off x="784698" y="1230868"/>
            <a:ext cx="10622603" cy="923330"/>
          </a:xfrm>
          <a:prstGeom prst="rect">
            <a:avLst/>
          </a:prstGeom>
          <a:noFill/>
        </p:spPr>
        <p:txBody>
          <a:bodyPr wrap="square" rtlCol="0">
            <a:spAutoFit/>
          </a:bodyPr>
          <a:lstStyle/>
          <a:p>
            <a:r>
              <a:rPr lang="en-US" sz="5400" dirty="0"/>
              <a:t>2021 FALL PRODUCT SALE</a:t>
            </a:r>
            <a:endParaRPr lang="en-US" dirty="0"/>
          </a:p>
        </p:txBody>
      </p:sp>
      <p:sp>
        <p:nvSpPr>
          <p:cNvPr id="8" name="TextBox 7">
            <a:extLst>
              <a:ext uri="{FF2B5EF4-FFF2-40B4-BE49-F238E27FC236}">
                <a16:creationId xmlns:a16="http://schemas.microsoft.com/office/drawing/2014/main" id="{AB296EDE-2AE8-4406-9A5D-0D1350F60CFA}"/>
              </a:ext>
            </a:extLst>
          </p:cNvPr>
          <p:cNvSpPr txBox="1"/>
          <p:nvPr/>
        </p:nvSpPr>
        <p:spPr>
          <a:xfrm>
            <a:off x="784698" y="1954788"/>
            <a:ext cx="10622603" cy="646331"/>
          </a:xfrm>
          <a:prstGeom prst="rect">
            <a:avLst/>
          </a:prstGeom>
          <a:noFill/>
        </p:spPr>
        <p:txBody>
          <a:bodyPr wrap="square" rtlCol="0">
            <a:spAutoFit/>
          </a:bodyPr>
          <a:lstStyle/>
          <a:p>
            <a:r>
              <a:rPr lang="en-US" sz="3600" dirty="0"/>
              <a:t>PA Dutch Council</a:t>
            </a:r>
          </a:p>
        </p:txBody>
      </p:sp>
      <p:pic>
        <p:nvPicPr>
          <p:cNvPr id="1034" name="Picture 10" descr="Professional Staff – Boy Scouts of America Coastal Georgia Council">
            <a:extLst>
              <a:ext uri="{FF2B5EF4-FFF2-40B4-BE49-F238E27FC236}">
                <a16:creationId xmlns:a16="http://schemas.microsoft.com/office/drawing/2014/main" id="{653D078A-D0DC-4C2A-A2F7-3EBA75AD3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085" y="468085"/>
            <a:ext cx="7728857" cy="77288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8F1891-A453-4959-A12D-D6297A8DB3E3}"/>
              </a:ext>
            </a:extLst>
          </p:cNvPr>
          <p:cNvSpPr txBox="1"/>
          <p:nvPr/>
        </p:nvSpPr>
        <p:spPr>
          <a:xfrm>
            <a:off x="353438" y="4649683"/>
            <a:ext cx="6105358" cy="1400383"/>
          </a:xfrm>
          <a:prstGeom prst="rect">
            <a:avLst/>
          </a:prstGeom>
          <a:noFill/>
        </p:spPr>
        <p:txBody>
          <a:bodyPr wrap="square" rtlCol="0">
            <a:spAutoFit/>
          </a:bodyPr>
          <a:lstStyle/>
          <a:p>
            <a:r>
              <a:rPr lang="en-US" sz="8500" b="1" dirty="0"/>
              <a:t>THANK YOU!</a:t>
            </a:r>
          </a:p>
        </p:txBody>
      </p:sp>
    </p:spTree>
    <p:extLst>
      <p:ext uri="{BB962C8B-B14F-4D97-AF65-F5344CB8AC3E}">
        <p14:creationId xmlns:p14="http://schemas.microsoft.com/office/powerpoint/2010/main" val="4082474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4D32-34E6-45C5-91CB-A1EA315838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20E6D70-45FC-4432-8D3C-CA256EF62C42}"/>
              </a:ext>
            </a:extLst>
          </p:cNvPr>
          <p:cNvSpPr>
            <a:spLocks noGrp="1"/>
          </p:cNvSpPr>
          <p:nvPr>
            <p:ph type="subTitle" idx="1"/>
          </p:nvPr>
        </p:nvSpPr>
        <p:spPr/>
        <p:txBody>
          <a:bodyPr/>
          <a:lstStyle/>
          <a:p>
            <a:endParaRPr lang="en-US"/>
          </a:p>
        </p:txBody>
      </p:sp>
      <p:pic>
        <p:nvPicPr>
          <p:cNvPr id="4" name="Picture 3" descr="See the source image">
            <a:extLst>
              <a:ext uri="{FF2B5EF4-FFF2-40B4-BE49-F238E27FC236}">
                <a16:creationId xmlns:a16="http://schemas.microsoft.com/office/drawing/2014/main" id="{B0E9497A-718C-4826-83EB-D9EBB75CAE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91" y="340469"/>
            <a:ext cx="11595371" cy="6196518"/>
          </a:xfrm>
          <a:prstGeom prst="rect">
            <a:avLst/>
          </a:prstGeom>
          <a:noFill/>
          <a:ln>
            <a:noFill/>
          </a:ln>
        </p:spPr>
      </p:pic>
      <p:sp>
        <p:nvSpPr>
          <p:cNvPr id="5" name="TextBox 4">
            <a:extLst>
              <a:ext uri="{FF2B5EF4-FFF2-40B4-BE49-F238E27FC236}">
                <a16:creationId xmlns:a16="http://schemas.microsoft.com/office/drawing/2014/main" id="{3CC211E7-A6A9-4058-A4EE-66E456A40A8A}"/>
              </a:ext>
            </a:extLst>
          </p:cNvPr>
          <p:cNvSpPr txBox="1"/>
          <p:nvPr/>
        </p:nvSpPr>
        <p:spPr>
          <a:xfrm>
            <a:off x="784698" y="1230868"/>
            <a:ext cx="10622603" cy="923330"/>
          </a:xfrm>
          <a:prstGeom prst="rect">
            <a:avLst/>
          </a:prstGeom>
          <a:noFill/>
        </p:spPr>
        <p:txBody>
          <a:bodyPr wrap="square" rtlCol="0">
            <a:spAutoFit/>
          </a:bodyPr>
          <a:lstStyle/>
          <a:p>
            <a:r>
              <a:rPr lang="en-US" sz="5400" dirty="0"/>
              <a:t>2021 FALL PRODUCT SALE</a:t>
            </a:r>
            <a:endParaRPr lang="en-US" dirty="0"/>
          </a:p>
        </p:txBody>
      </p:sp>
      <p:sp>
        <p:nvSpPr>
          <p:cNvPr id="8" name="TextBox 7">
            <a:extLst>
              <a:ext uri="{FF2B5EF4-FFF2-40B4-BE49-F238E27FC236}">
                <a16:creationId xmlns:a16="http://schemas.microsoft.com/office/drawing/2014/main" id="{AB296EDE-2AE8-4406-9A5D-0D1350F60CFA}"/>
              </a:ext>
            </a:extLst>
          </p:cNvPr>
          <p:cNvSpPr txBox="1"/>
          <p:nvPr/>
        </p:nvSpPr>
        <p:spPr>
          <a:xfrm>
            <a:off x="784698" y="1954788"/>
            <a:ext cx="10622603" cy="646331"/>
          </a:xfrm>
          <a:prstGeom prst="rect">
            <a:avLst/>
          </a:prstGeom>
          <a:noFill/>
        </p:spPr>
        <p:txBody>
          <a:bodyPr wrap="square" rtlCol="0">
            <a:spAutoFit/>
          </a:bodyPr>
          <a:lstStyle/>
          <a:p>
            <a:r>
              <a:rPr lang="en-US" sz="3600" dirty="0"/>
              <a:t>PA Dutch Council</a:t>
            </a:r>
          </a:p>
        </p:txBody>
      </p:sp>
      <p:pic>
        <p:nvPicPr>
          <p:cNvPr id="1034" name="Picture 10" descr="Professional Staff – Boy Scouts of America Coastal Georgia Council">
            <a:extLst>
              <a:ext uri="{FF2B5EF4-FFF2-40B4-BE49-F238E27FC236}">
                <a16:creationId xmlns:a16="http://schemas.microsoft.com/office/drawing/2014/main" id="{653D078A-D0DC-4C2A-A2F7-3EBA75AD3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085" y="468085"/>
            <a:ext cx="7728857" cy="77288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8F1891-A453-4959-A12D-D6297A8DB3E3}"/>
              </a:ext>
            </a:extLst>
          </p:cNvPr>
          <p:cNvSpPr txBox="1"/>
          <p:nvPr/>
        </p:nvSpPr>
        <p:spPr>
          <a:xfrm>
            <a:off x="650790" y="4703803"/>
            <a:ext cx="5126038" cy="1200329"/>
          </a:xfrm>
          <a:prstGeom prst="rect">
            <a:avLst/>
          </a:prstGeom>
          <a:noFill/>
        </p:spPr>
        <p:txBody>
          <a:bodyPr wrap="square" rtlCol="0">
            <a:spAutoFit/>
          </a:bodyPr>
          <a:lstStyle/>
          <a:p>
            <a:r>
              <a:rPr lang="en-US" sz="7200" b="1" dirty="0"/>
              <a:t>QUESTIONS?</a:t>
            </a:r>
          </a:p>
        </p:txBody>
      </p:sp>
    </p:spTree>
    <p:extLst>
      <p:ext uri="{BB962C8B-B14F-4D97-AF65-F5344CB8AC3E}">
        <p14:creationId xmlns:p14="http://schemas.microsoft.com/office/powerpoint/2010/main" val="3680435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1137E3AD-2689-4375-B55B-A29DA47B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3804B3-97D5-4A36-830B-58B7794913A3}"/>
              </a:ext>
            </a:extLst>
          </p:cNvPr>
          <p:cNvSpPr/>
          <p:nvPr/>
        </p:nvSpPr>
        <p:spPr>
          <a:xfrm>
            <a:off x="500845" y="419450"/>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0BBE75-EC86-41C2-8A03-2329DB32326C}"/>
              </a:ext>
            </a:extLst>
          </p:cNvPr>
          <p:cNvSpPr txBox="1"/>
          <p:nvPr/>
        </p:nvSpPr>
        <p:spPr>
          <a:xfrm>
            <a:off x="685402" y="532134"/>
            <a:ext cx="3296873" cy="1938992"/>
          </a:xfrm>
          <a:prstGeom prst="rect">
            <a:avLst/>
          </a:prstGeom>
          <a:noFill/>
        </p:spPr>
        <p:txBody>
          <a:bodyPr wrap="square" rtlCol="0">
            <a:spAutoFit/>
          </a:bodyPr>
          <a:lstStyle/>
          <a:p>
            <a:pPr algn="ctr"/>
            <a:r>
              <a:rPr lang="en-US" sz="2400" b="1" dirty="0"/>
              <a:t>Top Selling Units </a:t>
            </a:r>
          </a:p>
          <a:p>
            <a:pPr algn="ctr"/>
            <a:r>
              <a:rPr lang="en-US" sz="2400" b="1" dirty="0"/>
              <a:t>Conestoga River District</a:t>
            </a:r>
          </a:p>
          <a:p>
            <a:r>
              <a:rPr lang="en-US" sz="2400" dirty="0"/>
              <a:t>X  Pack 19 - $ 14,280.00</a:t>
            </a:r>
          </a:p>
          <a:p>
            <a:r>
              <a:rPr lang="en-US" sz="2400" dirty="0"/>
              <a:t>X  Pack 82 - $ 6,940.00</a:t>
            </a:r>
          </a:p>
          <a:p>
            <a:r>
              <a:rPr lang="en-US" sz="2400" dirty="0"/>
              <a:t>X  Pack 146 - $ 5,515.00</a:t>
            </a:r>
          </a:p>
        </p:txBody>
      </p:sp>
      <p:sp>
        <p:nvSpPr>
          <p:cNvPr id="3" name="Thought Bubble: Cloud 2">
            <a:extLst>
              <a:ext uri="{FF2B5EF4-FFF2-40B4-BE49-F238E27FC236}">
                <a16:creationId xmlns:a16="http://schemas.microsoft.com/office/drawing/2014/main" id="{6FD18A3A-B25A-41DA-82A8-D385E285E933}"/>
              </a:ext>
            </a:extLst>
          </p:cNvPr>
          <p:cNvSpPr/>
          <p:nvPr/>
        </p:nvSpPr>
        <p:spPr>
          <a:xfrm>
            <a:off x="6442745" y="419450"/>
            <a:ext cx="5075339" cy="3917658"/>
          </a:xfrm>
          <a:prstGeom prst="cloudCallout">
            <a:avLst>
              <a:gd name="adj1" fmla="val -39511"/>
              <a:gd name="adj2" fmla="val 66997"/>
            </a:avLst>
          </a:prstGeom>
          <a:solidFill>
            <a:schemeClr val="bg2"/>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4" name="TextBox 3">
            <a:extLst>
              <a:ext uri="{FF2B5EF4-FFF2-40B4-BE49-F238E27FC236}">
                <a16:creationId xmlns:a16="http://schemas.microsoft.com/office/drawing/2014/main" id="{73053998-D66C-4162-884B-43BC8BEE1248}"/>
              </a:ext>
            </a:extLst>
          </p:cNvPr>
          <p:cNvSpPr txBox="1"/>
          <p:nvPr/>
        </p:nvSpPr>
        <p:spPr>
          <a:xfrm>
            <a:off x="7202109" y="1243954"/>
            <a:ext cx="3531765" cy="2308324"/>
          </a:xfrm>
          <a:prstGeom prst="rect">
            <a:avLst/>
          </a:prstGeom>
          <a:noFill/>
        </p:spPr>
        <p:txBody>
          <a:bodyPr wrap="square" rtlCol="0">
            <a:spAutoFit/>
          </a:bodyPr>
          <a:lstStyle/>
          <a:p>
            <a:pPr algn="ctr"/>
            <a:r>
              <a:rPr lang="en-US" sz="7200" dirty="0">
                <a:latin typeface="Balloon XBd BT" panose="03060902030402060201" pitchFamily="66" charset="0"/>
              </a:rPr>
              <a:t>DREAM BIG!</a:t>
            </a:r>
          </a:p>
        </p:txBody>
      </p:sp>
      <p:sp>
        <p:nvSpPr>
          <p:cNvPr id="7" name="Rectangle 6">
            <a:extLst>
              <a:ext uri="{FF2B5EF4-FFF2-40B4-BE49-F238E27FC236}">
                <a16:creationId xmlns:a16="http://schemas.microsoft.com/office/drawing/2014/main" id="{910EF762-6AEE-48A4-B214-0BC3E0E99F2D}"/>
              </a:ext>
            </a:extLst>
          </p:cNvPr>
          <p:cNvSpPr/>
          <p:nvPr/>
        </p:nvSpPr>
        <p:spPr>
          <a:xfrm>
            <a:off x="3025743" y="2419175"/>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8307A-D8D1-450B-9A44-2DFB854CF403}"/>
              </a:ext>
            </a:extLst>
          </p:cNvPr>
          <p:cNvSpPr txBox="1"/>
          <p:nvPr/>
        </p:nvSpPr>
        <p:spPr>
          <a:xfrm>
            <a:off x="3210302" y="2501492"/>
            <a:ext cx="3481430" cy="1938992"/>
          </a:xfrm>
          <a:prstGeom prst="rect">
            <a:avLst/>
          </a:prstGeom>
          <a:noFill/>
        </p:spPr>
        <p:txBody>
          <a:bodyPr wrap="square" rtlCol="0">
            <a:spAutoFit/>
          </a:bodyPr>
          <a:lstStyle/>
          <a:p>
            <a:pPr algn="ctr"/>
            <a:r>
              <a:rPr lang="en-US" sz="2400" b="1" dirty="0"/>
              <a:t>Top Selling Units </a:t>
            </a:r>
          </a:p>
          <a:p>
            <a:pPr algn="ctr"/>
            <a:r>
              <a:rPr lang="en-US" sz="2400" b="1" dirty="0"/>
              <a:t>Harvest District</a:t>
            </a:r>
          </a:p>
          <a:p>
            <a:r>
              <a:rPr lang="en-US" sz="2400" dirty="0"/>
              <a:t>X  Troop 267 - $ 10,680.00</a:t>
            </a:r>
          </a:p>
          <a:p>
            <a:r>
              <a:rPr lang="en-US" sz="2400" dirty="0"/>
              <a:t>X  Pack 184 - $ 9,610.00</a:t>
            </a:r>
          </a:p>
          <a:p>
            <a:r>
              <a:rPr lang="en-US" sz="2400" dirty="0"/>
              <a:t>X  Pack 37 - $ 7,185.00</a:t>
            </a:r>
          </a:p>
        </p:txBody>
      </p:sp>
    </p:spTree>
    <p:extLst>
      <p:ext uri="{BB962C8B-B14F-4D97-AF65-F5344CB8AC3E}">
        <p14:creationId xmlns:p14="http://schemas.microsoft.com/office/powerpoint/2010/main" val="65685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1137E3AD-2689-4375-B55B-A29DA47B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3804B3-97D5-4A36-830B-58B7794913A3}"/>
              </a:ext>
            </a:extLst>
          </p:cNvPr>
          <p:cNvSpPr/>
          <p:nvPr/>
        </p:nvSpPr>
        <p:spPr>
          <a:xfrm>
            <a:off x="500845" y="419450"/>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0BBE75-EC86-41C2-8A03-2329DB32326C}"/>
              </a:ext>
            </a:extLst>
          </p:cNvPr>
          <p:cNvSpPr txBox="1"/>
          <p:nvPr/>
        </p:nvSpPr>
        <p:spPr>
          <a:xfrm>
            <a:off x="685402" y="532134"/>
            <a:ext cx="3296873" cy="1938992"/>
          </a:xfrm>
          <a:prstGeom prst="rect">
            <a:avLst/>
          </a:prstGeom>
          <a:noFill/>
        </p:spPr>
        <p:txBody>
          <a:bodyPr wrap="square" rtlCol="0">
            <a:spAutoFit/>
          </a:bodyPr>
          <a:lstStyle/>
          <a:p>
            <a:pPr algn="ctr"/>
            <a:r>
              <a:rPr lang="en-US" sz="2400" b="1" dirty="0"/>
              <a:t>Top Selling Units </a:t>
            </a:r>
          </a:p>
          <a:p>
            <a:pPr algn="ctr"/>
            <a:r>
              <a:rPr lang="en-US" sz="2400" b="1" dirty="0"/>
              <a:t>Conestoga River District</a:t>
            </a:r>
          </a:p>
          <a:p>
            <a:r>
              <a:rPr lang="en-US" sz="2400" dirty="0"/>
              <a:t>X  Pack 19 - $ 14,280.00</a:t>
            </a:r>
          </a:p>
          <a:p>
            <a:r>
              <a:rPr lang="en-US" sz="2400" dirty="0"/>
              <a:t>X  Pack 82 - $ 6,940.00</a:t>
            </a:r>
          </a:p>
          <a:p>
            <a:r>
              <a:rPr lang="en-US" sz="2400" dirty="0"/>
              <a:t>X  Pack 146 - $ 5,515.00</a:t>
            </a:r>
          </a:p>
        </p:txBody>
      </p:sp>
      <p:sp>
        <p:nvSpPr>
          <p:cNvPr id="3" name="Thought Bubble: Cloud 2">
            <a:extLst>
              <a:ext uri="{FF2B5EF4-FFF2-40B4-BE49-F238E27FC236}">
                <a16:creationId xmlns:a16="http://schemas.microsoft.com/office/drawing/2014/main" id="{6FD18A3A-B25A-41DA-82A8-D385E285E933}"/>
              </a:ext>
            </a:extLst>
          </p:cNvPr>
          <p:cNvSpPr/>
          <p:nvPr/>
        </p:nvSpPr>
        <p:spPr>
          <a:xfrm>
            <a:off x="6442745" y="419450"/>
            <a:ext cx="5075339" cy="3917658"/>
          </a:xfrm>
          <a:prstGeom prst="cloudCallout">
            <a:avLst>
              <a:gd name="adj1" fmla="val -39511"/>
              <a:gd name="adj2" fmla="val 66997"/>
            </a:avLst>
          </a:prstGeom>
          <a:solidFill>
            <a:schemeClr val="bg2"/>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4" name="TextBox 3">
            <a:extLst>
              <a:ext uri="{FF2B5EF4-FFF2-40B4-BE49-F238E27FC236}">
                <a16:creationId xmlns:a16="http://schemas.microsoft.com/office/drawing/2014/main" id="{73053998-D66C-4162-884B-43BC8BEE1248}"/>
              </a:ext>
            </a:extLst>
          </p:cNvPr>
          <p:cNvSpPr txBox="1"/>
          <p:nvPr/>
        </p:nvSpPr>
        <p:spPr>
          <a:xfrm>
            <a:off x="7202109" y="1243954"/>
            <a:ext cx="3531765" cy="2308324"/>
          </a:xfrm>
          <a:prstGeom prst="rect">
            <a:avLst/>
          </a:prstGeom>
          <a:noFill/>
        </p:spPr>
        <p:txBody>
          <a:bodyPr wrap="square" rtlCol="0">
            <a:spAutoFit/>
          </a:bodyPr>
          <a:lstStyle/>
          <a:p>
            <a:pPr algn="ctr"/>
            <a:r>
              <a:rPr lang="en-US" sz="7200" dirty="0">
                <a:latin typeface="Balloon XBd BT" panose="03060902030402060201" pitchFamily="66" charset="0"/>
              </a:rPr>
              <a:t>DREAM BIG!</a:t>
            </a:r>
          </a:p>
        </p:txBody>
      </p:sp>
      <p:sp>
        <p:nvSpPr>
          <p:cNvPr id="7" name="Rectangle 6">
            <a:extLst>
              <a:ext uri="{FF2B5EF4-FFF2-40B4-BE49-F238E27FC236}">
                <a16:creationId xmlns:a16="http://schemas.microsoft.com/office/drawing/2014/main" id="{910EF762-6AEE-48A4-B214-0BC3E0E99F2D}"/>
              </a:ext>
            </a:extLst>
          </p:cNvPr>
          <p:cNvSpPr/>
          <p:nvPr/>
        </p:nvSpPr>
        <p:spPr>
          <a:xfrm>
            <a:off x="3025743" y="2419175"/>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8307A-D8D1-450B-9A44-2DFB854CF403}"/>
              </a:ext>
            </a:extLst>
          </p:cNvPr>
          <p:cNvSpPr txBox="1"/>
          <p:nvPr/>
        </p:nvSpPr>
        <p:spPr>
          <a:xfrm>
            <a:off x="3210302" y="2501492"/>
            <a:ext cx="3481430" cy="1938992"/>
          </a:xfrm>
          <a:prstGeom prst="rect">
            <a:avLst/>
          </a:prstGeom>
          <a:noFill/>
        </p:spPr>
        <p:txBody>
          <a:bodyPr wrap="square" rtlCol="0">
            <a:spAutoFit/>
          </a:bodyPr>
          <a:lstStyle/>
          <a:p>
            <a:pPr algn="ctr"/>
            <a:r>
              <a:rPr lang="en-US" sz="2400" b="1" dirty="0"/>
              <a:t>Top Selling Units </a:t>
            </a:r>
          </a:p>
          <a:p>
            <a:pPr algn="ctr"/>
            <a:r>
              <a:rPr lang="en-US" sz="2400" b="1" dirty="0"/>
              <a:t>Harvest District</a:t>
            </a:r>
          </a:p>
          <a:p>
            <a:r>
              <a:rPr lang="en-US" sz="2400" dirty="0"/>
              <a:t>X  Troop 267 - $ 10,680.00</a:t>
            </a:r>
          </a:p>
          <a:p>
            <a:r>
              <a:rPr lang="en-US" sz="2400" dirty="0"/>
              <a:t>X  Pack 184 - $ 9,610.00</a:t>
            </a:r>
          </a:p>
          <a:p>
            <a:r>
              <a:rPr lang="en-US" sz="2400" dirty="0"/>
              <a:t>X  Pack 37 - $ 7,185.00</a:t>
            </a:r>
          </a:p>
        </p:txBody>
      </p:sp>
      <p:sp>
        <p:nvSpPr>
          <p:cNvPr id="10" name="Rectangle 9">
            <a:extLst>
              <a:ext uri="{FF2B5EF4-FFF2-40B4-BE49-F238E27FC236}">
                <a16:creationId xmlns:a16="http://schemas.microsoft.com/office/drawing/2014/main" id="{2D9D200C-54AE-4B8B-BCAB-03EC47AD098D}"/>
              </a:ext>
            </a:extLst>
          </p:cNvPr>
          <p:cNvSpPr/>
          <p:nvPr/>
        </p:nvSpPr>
        <p:spPr>
          <a:xfrm>
            <a:off x="978641" y="4358167"/>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514578-03C9-408D-ADFC-6F8463658CA6}"/>
              </a:ext>
            </a:extLst>
          </p:cNvPr>
          <p:cNvSpPr txBox="1"/>
          <p:nvPr/>
        </p:nvSpPr>
        <p:spPr>
          <a:xfrm>
            <a:off x="1157492" y="4440484"/>
            <a:ext cx="3481430" cy="1938992"/>
          </a:xfrm>
          <a:prstGeom prst="rect">
            <a:avLst/>
          </a:prstGeom>
          <a:noFill/>
        </p:spPr>
        <p:txBody>
          <a:bodyPr wrap="square" rtlCol="0">
            <a:spAutoFit/>
          </a:bodyPr>
          <a:lstStyle/>
          <a:p>
            <a:pPr algn="ctr"/>
            <a:r>
              <a:rPr lang="en-US" sz="2400" b="1" dirty="0"/>
              <a:t>Top Selling Units </a:t>
            </a:r>
          </a:p>
          <a:p>
            <a:pPr algn="ctr"/>
            <a:r>
              <a:rPr lang="en-US" sz="2400" b="1" dirty="0"/>
              <a:t>Horseshoe Trail District</a:t>
            </a:r>
          </a:p>
          <a:p>
            <a:r>
              <a:rPr lang="en-US" sz="2400" dirty="0"/>
              <a:t>X  Pack 44 - $ 31,910.00</a:t>
            </a:r>
          </a:p>
          <a:p>
            <a:r>
              <a:rPr lang="en-US" sz="2400" dirty="0"/>
              <a:t>X  Troop 456B - $ 9,595.00</a:t>
            </a:r>
          </a:p>
          <a:p>
            <a:r>
              <a:rPr lang="en-US" sz="2400" dirty="0"/>
              <a:t>X  Troop 420 - $ 5,350.00</a:t>
            </a:r>
          </a:p>
        </p:txBody>
      </p:sp>
    </p:spTree>
    <p:extLst>
      <p:ext uri="{BB962C8B-B14F-4D97-AF65-F5344CB8AC3E}">
        <p14:creationId xmlns:p14="http://schemas.microsoft.com/office/powerpoint/2010/main" val="420265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1137E3AD-2689-4375-B55B-A29DA47B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44" y="274739"/>
            <a:ext cx="11591111" cy="630852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3804B3-97D5-4A36-830B-58B7794913A3}"/>
              </a:ext>
            </a:extLst>
          </p:cNvPr>
          <p:cNvSpPr/>
          <p:nvPr/>
        </p:nvSpPr>
        <p:spPr>
          <a:xfrm>
            <a:off x="500845" y="419450"/>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0BBE75-EC86-41C2-8A03-2329DB32326C}"/>
              </a:ext>
            </a:extLst>
          </p:cNvPr>
          <p:cNvSpPr txBox="1"/>
          <p:nvPr/>
        </p:nvSpPr>
        <p:spPr>
          <a:xfrm>
            <a:off x="685402" y="532134"/>
            <a:ext cx="3296873" cy="1938992"/>
          </a:xfrm>
          <a:prstGeom prst="rect">
            <a:avLst/>
          </a:prstGeom>
          <a:noFill/>
        </p:spPr>
        <p:txBody>
          <a:bodyPr wrap="square" rtlCol="0">
            <a:spAutoFit/>
          </a:bodyPr>
          <a:lstStyle/>
          <a:p>
            <a:pPr algn="ctr"/>
            <a:r>
              <a:rPr lang="en-US" sz="2400" b="1" dirty="0"/>
              <a:t>Top Selling Units </a:t>
            </a:r>
          </a:p>
          <a:p>
            <a:pPr algn="ctr"/>
            <a:r>
              <a:rPr lang="en-US" sz="2400" b="1" dirty="0"/>
              <a:t>Conestoga River District</a:t>
            </a:r>
          </a:p>
          <a:p>
            <a:r>
              <a:rPr lang="en-US" sz="2400" dirty="0"/>
              <a:t>X  Pack 19 - $ 14,280.00</a:t>
            </a:r>
          </a:p>
          <a:p>
            <a:r>
              <a:rPr lang="en-US" sz="2400" dirty="0"/>
              <a:t>X  Pack 82 - $ 6,940.00</a:t>
            </a:r>
          </a:p>
          <a:p>
            <a:r>
              <a:rPr lang="en-US" sz="2400" dirty="0"/>
              <a:t>X  Pack 146 - $ 5,515.00</a:t>
            </a:r>
          </a:p>
        </p:txBody>
      </p:sp>
      <p:sp>
        <p:nvSpPr>
          <p:cNvPr id="3" name="Thought Bubble: Cloud 2">
            <a:extLst>
              <a:ext uri="{FF2B5EF4-FFF2-40B4-BE49-F238E27FC236}">
                <a16:creationId xmlns:a16="http://schemas.microsoft.com/office/drawing/2014/main" id="{6FD18A3A-B25A-41DA-82A8-D385E285E933}"/>
              </a:ext>
            </a:extLst>
          </p:cNvPr>
          <p:cNvSpPr/>
          <p:nvPr/>
        </p:nvSpPr>
        <p:spPr>
          <a:xfrm>
            <a:off x="6442745" y="419450"/>
            <a:ext cx="5075339" cy="3917658"/>
          </a:xfrm>
          <a:prstGeom prst="cloudCallout">
            <a:avLst>
              <a:gd name="adj1" fmla="val -39511"/>
              <a:gd name="adj2" fmla="val 66997"/>
            </a:avLst>
          </a:prstGeom>
          <a:solidFill>
            <a:schemeClr val="bg2"/>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4" name="TextBox 3">
            <a:extLst>
              <a:ext uri="{FF2B5EF4-FFF2-40B4-BE49-F238E27FC236}">
                <a16:creationId xmlns:a16="http://schemas.microsoft.com/office/drawing/2014/main" id="{73053998-D66C-4162-884B-43BC8BEE1248}"/>
              </a:ext>
            </a:extLst>
          </p:cNvPr>
          <p:cNvSpPr txBox="1"/>
          <p:nvPr/>
        </p:nvSpPr>
        <p:spPr>
          <a:xfrm>
            <a:off x="7202109" y="1243954"/>
            <a:ext cx="3531765" cy="2308324"/>
          </a:xfrm>
          <a:prstGeom prst="rect">
            <a:avLst/>
          </a:prstGeom>
          <a:noFill/>
        </p:spPr>
        <p:txBody>
          <a:bodyPr wrap="square" rtlCol="0">
            <a:spAutoFit/>
          </a:bodyPr>
          <a:lstStyle/>
          <a:p>
            <a:pPr algn="ctr"/>
            <a:r>
              <a:rPr lang="en-US" sz="7200" dirty="0">
                <a:latin typeface="Balloon XBd BT" panose="03060902030402060201" pitchFamily="66" charset="0"/>
              </a:rPr>
              <a:t>DREAM BIG!</a:t>
            </a:r>
          </a:p>
        </p:txBody>
      </p:sp>
      <p:sp>
        <p:nvSpPr>
          <p:cNvPr id="7" name="Rectangle 6">
            <a:extLst>
              <a:ext uri="{FF2B5EF4-FFF2-40B4-BE49-F238E27FC236}">
                <a16:creationId xmlns:a16="http://schemas.microsoft.com/office/drawing/2014/main" id="{910EF762-6AEE-48A4-B214-0BC3E0E99F2D}"/>
              </a:ext>
            </a:extLst>
          </p:cNvPr>
          <p:cNvSpPr/>
          <p:nvPr/>
        </p:nvSpPr>
        <p:spPr>
          <a:xfrm>
            <a:off x="3025743" y="2419175"/>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8307A-D8D1-450B-9A44-2DFB854CF403}"/>
              </a:ext>
            </a:extLst>
          </p:cNvPr>
          <p:cNvSpPr txBox="1"/>
          <p:nvPr/>
        </p:nvSpPr>
        <p:spPr>
          <a:xfrm>
            <a:off x="3210302" y="2501492"/>
            <a:ext cx="3481430" cy="1938992"/>
          </a:xfrm>
          <a:prstGeom prst="rect">
            <a:avLst/>
          </a:prstGeom>
          <a:noFill/>
        </p:spPr>
        <p:txBody>
          <a:bodyPr wrap="square" rtlCol="0">
            <a:spAutoFit/>
          </a:bodyPr>
          <a:lstStyle/>
          <a:p>
            <a:pPr algn="ctr"/>
            <a:r>
              <a:rPr lang="en-US" sz="2400" b="1" dirty="0"/>
              <a:t>Top Selling Units </a:t>
            </a:r>
          </a:p>
          <a:p>
            <a:pPr algn="ctr"/>
            <a:r>
              <a:rPr lang="en-US" sz="2400" b="1" dirty="0"/>
              <a:t>Harvest District</a:t>
            </a:r>
          </a:p>
          <a:p>
            <a:r>
              <a:rPr lang="en-US" sz="2400" dirty="0"/>
              <a:t>X  Troop 267 - $ 10,680.00</a:t>
            </a:r>
          </a:p>
          <a:p>
            <a:r>
              <a:rPr lang="en-US" sz="2400" dirty="0"/>
              <a:t>X  Pack 184 - $ 9,610.00</a:t>
            </a:r>
          </a:p>
          <a:p>
            <a:r>
              <a:rPr lang="en-US" sz="2400" dirty="0"/>
              <a:t>X  Pack 37 - $ 7,185.00</a:t>
            </a:r>
          </a:p>
        </p:txBody>
      </p:sp>
      <p:sp>
        <p:nvSpPr>
          <p:cNvPr id="10" name="Rectangle 9">
            <a:extLst>
              <a:ext uri="{FF2B5EF4-FFF2-40B4-BE49-F238E27FC236}">
                <a16:creationId xmlns:a16="http://schemas.microsoft.com/office/drawing/2014/main" id="{2D9D200C-54AE-4B8B-BCAB-03EC47AD098D}"/>
              </a:ext>
            </a:extLst>
          </p:cNvPr>
          <p:cNvSpPr/>
          <p:nvPr/>
        </p:nvSpPr>
        <p:spPr>
          <a:xfrm>
            <a:off x="978641" y="4358167"/>
            <a:ext cx="3665989" cy="2164360"/>
          </a:xfrm>
          <a:prstGeom prst="rect">
            <a:avLst/>
          </a:prstGeom>
          <a:solidFill>
            <a:srgbClr val="AF0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514578-03C9-408D-ADFC-6F8463658CA6}"/>
              </a:ext>
            </a:extLst>
          </p:cNvPr>
          <p:cNvSpPr txBox="1"/>
          <p:nvPr/>
        </p:nvSpPr>
        <p:spPr>
          <a:xfrm>
            <a:off x="1157492" y="4440484"/>
            <a:ext cx="3481430" cy="1938992"/>
          </a:xfrm>
          <a:prstGeom prst="rect">
            <a:avLst/>
          </a:prstGeom>
          <a:noFill/>
        </p:spPr>
        <p:txBody>
          <a:bodyPr wrap="square" rtlCol="0">
            <a:spAutoFit/>
          </a:bodyPr>
          <a:lstStyle/>
          <a:p>
            <a:pPr algn="ctr"/>
            <a:r>
              <a:rPr lang="en-US" sz="2400" b="1" dirty="0"/>
              <a:t>Top Selling Units </a:t>
            </a:r>
          </a:p>
          <a:p>
            <a:pPr algn="ctr"/>
            <a:r>
              <a:rPr lang="en-US" sz="2400" b="1" dirty="0"/>
              <a:t>Horseshoe Trail District</a:t>
            </a:r>
          </a:p>
          <a:p>
            <a:r>
              <a:rPr lang="en-US" sz="2400" dirty="0"/>
              <a:t>X  Pack 44 - $ 31,910.00</a:t>
            </a:r>
          </a:p>
          <a:p>
            <a:r>
              <a:rPr lang="en-US" sz="2400" dirty="0"/>
              <a:t>X  Troop 456B - $ 9,595.00</a:t>
            </a:r>
          </a:p>
          <a:p>
            <a:r>
              <a:rPr lang="en-US" sz="2400" dirty="0"/>
              <a:t>X  Troop 420 - $ 5,350.00</a:t>
            </a:r>
          </a:p>
        </p:txBody>
      </p:sp>
      <p:sp>
        <p:nvSpPr>
          <p:cNvPr id="12" name="Thought Bubble: Cloud 11">
            <a:extLst>
              <a:ext uri="{FF2B5EF4-FFF2-40B4-BE49-F238E27FC236}">
                <a16:creationId xmlns:a16="http://schemas.microsoft.com/office/drawing/2014/main" id="{6DD97D76-D392-4F28-8586-DA88580136CE}"/>
              </a:ext>
            </a:extLst>
          </p:cNvPr>
          <p:cNvSpPr/>
          <p:nvPr/>
        </p:nvSpPr>
        <p:spPr>
          <a:xfrm>
            <a:off x="7202109" y="3505768"/>
            <a:ext cx="4840850" cy="3222203"/>
          </a:xfrm>
          <a:prstGeom prst="cloudCallout">
            <a:avLst>
              <a:gd name="adj1" fmla="val -64601"/>
              <a:gd name="adj2" fmla="val 1733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A65FDE-1420-48C0-BFF3-EFE793DEA999}"/>
              </a:ext>
            </a:extLst>
          </p:cNvPr>
          <p:cNvSpPr txBox="1"/>
          <p:nvPr/>
        </p:nvSpPr>
        <p:spPr>
          <a:xfrm>
            <a:off x="7653945" y="4101206"/>
            <a:ext cx="3923871" cy="2031325"/>
          </a:xfrm>
          <a:prstGeom prst="rect">
            <a:avLst/>
          </a:prstGeom>
          <a:noFill/>
        </p:spPr>
        <p:txBody>
          <a:bodyPr wrap="square" rtlCol="0">
            <a:spAutoFit/>
          </a:bodyPr>
          <a:lstStyle/>
          <a:p>
            <a:pPr marL="285750" indent="-285750">
              <a:buBlip>
                <a:blip r:embed="rId4">
                  <a:extLst>
                    <a:ext uri="{837473B0-CC2E-450A-ABE3-18F120FF3D39}">
                      <a1611:picAttrSrcUrl xmlns:a1611="http://schemas.microsoft.com/office/drawing/2016/11/main" r:id="rId5"/>
                    </a:ext>
                  </a:extLst>
                </a:blip>
              </a:buBlip>
            </a:pPr>
            <a:r>
              <a:rPr lang="en-US" dirty="0"/>
              <a:t>Set your sales goals</a:t>
            </a:r>
          </a:p>
          <a:p>
            <a:pPr marL="285750" indent="-285750">
              <a:buBlip>
                <a:blip r:embed="rId4">
                  <a:extLst>
                    <a:ext uri="{837473B0-CC2E-450A-ABE3-18F120FF3D39}">
                      <a1611:picAttrSrcUrl xmlns:a1611="http://schemas.microsoft.com/office/drawing/2016/11/main" r:id="rId5"/>
                    </a:ext>
                  </a:extLst>
                </a:blip>
              </a:buBlip>
            </a:pPr>
            <a:r>
              <a:rPr lang="en-US" dirty="0"/>
              <a:t>Conduct a fun and exciting unit kick-off</a:t>
            </a:r>
          </a:p>
          <a:p>
            <a:pPr marL="285750" indent="-285750">
              <a:buBlip>
                <a:blip r:embed="rId4">
                  <a:extLst>
                    <a:ext uri="{837473B0-CC2E-450A-ABE3-18F120FF3D39}">
                      <a1611:picAttrSrcUrl xmlns:a1611="http://schemas.microsoft.com/office/drawing/2016/11/main" r:id="rId5"/>
                    </a:ext>
                  </a:extLst>
                </a:blip>
              </a:buBlip>
            </a:pPr>
            <a:r>
              <a:rPr lang="en-US" dirty="0"/>
              <a:t>Communicate with your Scout families</a:t>
            </a:r>
          </a:p>
          <a:p>
            <a:pPr marL="285750" indent="-285750">
              <a:buBlip>
                <a:blip r:embed="rId4">
                  <a:extLst>
                    <a:ext uri="{837473B0-CC2E-450A-ABE3-18F120FF3D39}">
                      <a1611:picAttrSrcUrl xmlns:a1611="http://schemas.microsoft.com/office/drawing/2016/11/main" r:id="rId5"/>
                    </a:ext>
                  </a:extLst>
                </a:blip>
              </a:buBlip>
            </a:pPr>
            <a:r>
              <a:rPr lang="en-US" dirty="0"/>
              <a:t>Use unit incentives</a:t>
            </a:r>
          </a:p>
          <a:p>
            <a:pPr marL="285750" indent="-285750">
              <a:buBlip>
                <a:blip r:embed="rId4">
                  <a:extLst>
                    <a:ext uri="{837473B0-CC2E-450A-ABE3-18F120FF3D39}">
                      <a1611:picAttrSrcUrl xmlns:a1611="http://schemas.microsoft.com/office/drawing/2016/11/main" r:id="rId5"/>
                    </a:ext>
                  </a:extLst>
                </a:blip>
              </a:buBlip>
            </a:pPr>
            <a:r>
              <a:rPr lang="en-US" dirty="0"/>
              <a:t>Participate in all methods of selling</a:t>
            </a:r>
          </a:p>
        </p:txBody>
      </p:sp>
    </p:spTree>
    <p:extLst>
      <p:ext uri="{BB962C8B-B14F-4D97-AF65-F5344CB8AC3E}">
        <p14:creationId xmlns:p14="http://schemas.microsoft.com/office/powerpoint/2010/main" val="3323599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34117</TotalTime>
  <Words>5251</Words>
  <Application>Microsoft Office PowerPoint</Application>
  <PresentationFormat>Widescreen</PresentationFormat>
  <Paragraphs>612</Paragraphs>
  <Slides>61</Slides>
  <Notes>58</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Balloon XBd BT</vt:lpstr>
      <vt:lpstr>BrandonTextWeb-Medium</vt:lpstr>
      <vt:lpstr>Calibri</vt:lpstr>
      <vt:lpstr>Calibri Light</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Walker</dc:creator>
  <cp:lastModifiedBy>Daniel Hanson</cp:lastModifiedBy>
  <cp:revision>193</cp:revision>
  <dcterms:created xsi:type="dcterms:W3CDTF">2021-05-23T11:17:41Z</dcterms:created>
  <dcterms:modified xsi:type="dcterms:W3CDTF">2021-08-02T15:00:12Z</dcterms:modified>
</cp:coreProperties>
</file>