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256" r:id="rId2"/>
    <p:sldId id="257" r:id="rId3"/>
    <p:sldId id="263" r:id="rId4"/>
    <p:sldId id="261" r:id="rId5"/>
    <p:sldId id="264" r:id="rId6"/>
    <p:sldId id="281" r:id="rId7"/>
    <p:sldId id="262" r:id="rId8"/>
    <p:sldId id="282" r:id="rId9"/>
    <p:sldId id="283" r:id="rId10"/>
    <p:sldId id="284" r:id="rId11"/>
    <p:sldId id="285" r:id="rId12"/>
    <p:sldId id="259" r:id="rId13"/>
    <p:sldId id="272" r:id="rId14"/>
    <p:sldId id="273" r:id="rId15"/>
    <p:sldId id="274" r:id="rId16"/>
    <p:sldId id="328" r:id="rId17"/>
    <p:sldId id="287" r:id="rId18"/>
    <p:sldId id="276" r:id="rId19"/>
    <p:sldId id="288" r:id="rId20"/>
    <p:sldId id="289" r:id="rId21"/>
    <p:sldId id="295" r:id="rId22"/>
    <p:sldId id="297" r:id="rId23"/>
    <p:sldId id="294" r:id="rId24"/>
    <p:sldId id="298" r:id="rId25"/>
    <p:sldId id="275" r:id="rId26"/>
    <p:sldId id="292" r:id="rId27"/>
    <p:sldId id="300" r:id="rId28"/>
    <p:sldId id="302" r:id="rId29"/>
    <p:sldId id="301" r:id="rId30"/>
    <p:sldId id="299" r:id="rId31"/>
    <p:sldId id="303" r:id="rId32"/>
    <p:sldId id="291" r:id="rId33"/>
    <p:sldId id="308" r:id="rId34"/>
    <p:sldId id="304" r:id="rId35"/>
    <p:sldId id="305" r:id="rId36"/>
    <p:sldId id="306" r:id="rId37"/>
    <p:sldId id="309" r:id="rId38"/>
    <p:sldId id="307" r:id="rId39"/>
    <p:sldId id="290" r:id="rId40"/>
    <p:sldId id="310" r:id="rId41"/>
    <p:sldId id="311" r:id="rId42"/>
    <p:sldId id="315" r:id="rId43"/>
    <p:sldId id="316" r:id="rId44"/>
    <p:sldId id="293" r:id="rId45"/>
    <p:sldId id="313" r:id="rId46"/>
    <p:sldId id="314" r:id="rId47"/>
    <p:sldId id="312" r:id="rId48"/>
    <p:sldId id="317" r:id="rId49"/>
    <p:sldId id="319" r:id="rId50"/>
    <p:sldId id="325" r:id="rId51"/>
    <p:sldId id="318" r:id="rId52"/>
    <p:sldId id="320" r:id="rId53"/>
    <p:sldId id="323" r:id="rId54"/>
    <p:sldId id="322" r:id="rId55"/>
    <p:sldId id="321" r:id="rId56"/>
    <p:sldId id="324" r:id="rId57"/>
    <p:sldId id="326" r:id="rId58"/>
    <p:sldId id="32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autoAdjust="0"/>
  </p:normalViewPr>
  <p:slideViewPr>
    <p:cSldViewPr snapToGrid="0">
      <p:cViewPr varScale="1">
        <p:scale>
          <a:sx n="79" d="100"/>
          <a:sy n="79" d="100"/>
        </p:scale>
        <p:origin x="176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1F624-6E07-4790-BE87-57139EE01C2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1EC1E3-6028-4753-AD84-2F54ED11F8A5}">
      <dgm:prSet/>
      <dgm:spPr/>
      <dgm:t>
        <a:bodyPr/>
        <a:lstStyle/>
        <a:p>
          <a:r>
            <a:rPr lang="en-US" b="1"/>
            <a:t>Product Updates</a:t>
          </a:r>
          <a:endParaRPr lang="en-US"/>
        </a:p>
      </dgm:t>
    </dgm:pt>
    <dgm:pt modelId="{EE2C5360-780B-4948-8488-20CA05AEC37E}" type="parTrans" cxnId="{9811228D-7F8F-409E-A35A-C7BB90C94B51}">
      <dgm:prSet/>
      <dgm:spPr/>
      <dgm:t>
        <a:bodyPr/>
        <a:lstStyle/>
        <a:p>
          <a:endParaRPr lang="en-US"/>
        </a:p>
      </dgm:t>
    </dgm:pt>
    <dgm:pt modelId="{023FBF80-3BD4-46DF-9C8E-0CE542719A14}" type="sibTrans" cxnId="{9811228D-7F8F-409E-A35A-C7BB90C94B51}">
      <dgm:prSet/>
      <dgm:spPr/>
      <dgm:t>
        <a:bodyPr/>
        <a:lstStyle/>
        <a:p>
          <a:endParaRPr lang="en-US"/>
        </a:p>
      </dgm:t>
    </dgm:pt>
    <dgm:pt modelId="{576C3CF2-3531-4DC9-81C8-8C6D11C064B1}">
      <dgm:prSet/>
      <dgm:spPr/>
      <dgm:t>
        <a:bodyPr/>
        <a:lstStyle/>
        <a:p>
          <a:r>
            <a:rPr lang="en-US" b="1"/>
            <a:t>Methods of Selling</a:t>
          </a:r>
          <a:endParaRPr lang="en-US"/>
        </a:p>
      </dgm:t>
    </dgm:pt>
    <dgm:pt modelId="{DAD8F5E3-5079-43C3-9C65-219326234FBF}" type="parTrans" cxnId="{1DEA6D4F-F6DE-424F-87AE-A953E94A12FB}">
      <dgm:prSet/>
      <dgm:spPr/>
      <dgm:t>
        <a:bodyPr/>
        <a:lstStyle/>
        <a:p>
          <a:endParaRPr lang="en-US"/>
        </a:p>
      </dgm:t>
    </dgm:pt>
    <dgm:pt modelId="{551E9D23-C247-429E-A23A-85D2BDF202D1}" type="sibTrans" cxnId="{1DEA6D4F-F6DE-424F-87AE-A953E94A12FB}">
      <dgm:prSet/>
      <dgm:spPr/>
      <dgm:t>
        <a:bodyPr/>
        <a:lstStyle/>
        <a:p>
          <a:endParaRPr lang="en-US"/>
        </a:p>
      </dgm:t>
    </dgm:pt>
    <dgm:pt modelId="{CFF32C5B-0DE3-4333-8FF2-31FBE7B69BF2}">
      <dgm:prSet/>
      <dgm:spPr/>
      <dgm:t>
        <a:bodyPr/>
        <a:lstStyle/>
        <a:p>
          <a:r>
            <a:rPr lang="en-US" b="1" dirty="0"/>
            <a:t>2022 Commissions &amp; Incentives</a:t>
          </a:r>
          <a:endParaRPr lang="en-US" dirty="0"/>
        </a:p>
      </dgm:t>
    </dgm:pt>
    <dgm:pt modelId="{1F348461-F4C9-49B9-9E64-FEA9E5085999}" type="parTrans" cxnId="{853CD10A-2A05-403B-AD03-A5EA3284F90D}">
      <dgm:prSet/>
      <dgm:spPr/>
      <dgm:t>
        <a:bodyPr/>
        <a:lstStyle/>
        <a:p>
          <a:endParaRPr lang="en-US"/>
        </a:p>
      </dgm:t>
    </dgm:pt>
    <dgm:pt modelId="{4248C89B-37C1-44D0-B707-F00D7F43A576}" type="sibTrans" cxnId="{853CD10A-2A05-403B-AD03-A5EA3284F90D}">
      <dgm:prSet/>
      <dgm:spPr/>
      <dgm:t>
        <a:bodyPr/>
        <a:lstStyle/>
        <a:p>
          <a:endParaRPr lang="en-US"/>
        </a:p>
      </dgm:t>
    </dgm:pt>
    <dgm:pt modelId="{2AA7A8C5-8491-45CE-9927-016605FD766C}">
      <dgm:prSet/>
      <dgm:spPr/>
      <dgm:t>
        <a:bodyPr/>
        <a:lstStyle/>
        <a:p>
          <a:r>
            <a:rPr lang="en-US" b="1" dirty="0"/>
            <a:t>Pecatonica River System</a:t>
          </a:r>
          <a:endParaRPr lang="en-US" dirty="0"/>
        </a:p>
      </dgm:t>
    </dgm:pt>
    <dgm:pt modelId="{ECA34A0B-AD1B-4EFD-B178-4131BF358900}" type="parTrans" cxnId="{BE966051-B8FF-467B-8F2F-B189ACF2895F}">
      <dgm:prSet/>
      <dgm:spPr/>
      <dgm:t>
        <a:bodyPr/>
        <a:lstStyle/>
        <a:p>
          <a:endParaRPr lang="en-US"/>
        </a:p>
      </dgm:t>
    </dgm:pt>
    <dgm:pt modelId="{C8705F44-C367-423F-A886-BF9C6E42FF41}" type="sibTrans" cxnId="{BE966051-B8FF-467B-8F2F-B189ACF2895F}">
      <dgm:prSet/>
      <dgm:spPr/>
      <dgm:t>
        <a:bodyPr/>
        <a:lstStyle/>
        <a:p>
          <a:endParaRPr lang="en-US"/>
        </a:p>
      </dgm:t>
    </dgm:pt>
    <dgm:pt modelId="{9CFCA743-5426-47BD-9127-2A45DC1EE3D4}">
      <dgm:prSet/>
      <dgm:spPr/>
      <dgm:t>
        <a:bodyPr/>
        <a:lstStyle/>
        <a:p>
          <a:r>
            <a:rPr lang="en-US" b="1" dirty="0"/>
            <a:t>Tips and Best Practices</a:t>
          </a:r>
          <a:endParaRPr lang="en-US" dirty="0"/>
        </a:p>
      </dgm:t>
    </dgm:pt>
    <dgm:pt modelId="{9320B996-105A-48FF-9467-1F28CD85F5B9}" type="parTrans" cxnId="{80738FD6-DDC8-49F6-A386-92DCAFE471D1}">
      <dgm:prSet/>
      <dgm:spPr/>
      <dgm:t>
        <a:bodyPr/>
        <a:lstStyle/>
        <a:p>
          <a:endParaRPr lang="en-US"/>
        </a:p>
      </dgm:t>
    </dgm:pt>
    <dgm:pt modelId="{00F54AF8-CED3-41FC-B687-63CCC722E280}" type="sibTrans" cxnId="{80738FD6-DDC8-49F6-A386-92DCAFE471D1}">
      <dgm:prSet/>
      <dgm:spPr/>
      <dgm:t>
        <a:bodyPr/>
        <a:lstStyle/>
        <a:p>
          <a:endParaRPr lang="en-US"/>
        </a:p>
      </dgm:t>
    </dgm:pt>
    <dgm:pt modelId="{B3041192-2F9A-4FD0-A99D-AC1677E8F865}">
      <dgm:prSet/>
      <dgm:spPr/>
      <dgm:t>
        <a:bodyPr/>
        <a:lstStyle/>
        <a:p>
          <a:r>
            <a:rPr lang="en-US" b="1" dirty="0"/>
            <a:t>Whitley’s Nuts</a:t>
          </a:r>
        </a:p>
      </dgm:t>
    </dgm:pt>
    <dgm:pt modelId="{29952B8A-281C-4C20-B926-DEEE2E8D2486}" type="parTrans" cxnId="{1E4F5CFA-B43B-4673-A695-E69F14DD2EE0}">
      <dgm:prSet/>
      <dgm:spPr/>
      <dgm:t>
        <a:bodyPr/>
        <a:lstStyle/>
        <a:p>
          <a:endParaRPr lang="en-US"/>
        </a:p>
      </dgm:t>
    </dgm:pt>
    <dgm:pt modelId="{88D51385-05DC-4587-B572-549F2594F6F7}" type="sibTrans" cxnId="{1E4F5CFA-B43B-4673-A695-E69F14DD2EE0}">
      <dgm:prSet/>
      <dgm:spPr/>
      <dgm:t>
        <a:bodyPr/>
        <a:lstStyle/>
        <a:p>
          <a:endParaRPr lang="en-US"/>
        </a:p>
      </dgm:t>
    </dgm:pt>
    <dgm:pt modelId="{F264E160-7FF2-4645-B529-DCB7829D8F1A}">
      <dgm:prSet/>
      <dgm:spPr/>
      <dgm:t>
        <a:bodyPr/>
        <a:lstStyle/>
        <a:p>
          <a:r>
            <a:rPr lang="en-US" b="1" dirty="0"/>
            <a:t>Resources</a:t>
          </a:r>
        </a:p>
      </dgm:t>
    </dgm:pt>
    <dgm:pt modelId="{A2CEF386-8396-4870-B028-16EA938E3219}" type="parTrans" cxnId="{D05B5B52-52EB-4D43-828D-F8B93C0FDD1E}">
      <dgm:prSet/>
      <dgm:spPr/>
      <dgm:t>
        <a:bodyPr/>
        <a:lstStyle/>
        <a:p>
          <a:endParaRPr lang="en-US"/>
        </a:p>
      </dgm:t>
    </dgm:pt>
    <dgm:pt modelId="{480CE38B-AF9C-491E-B271-788667B86688}" type="sibTrans" cxnId="{D05B5B52-52EB-4D43-828D-F8B93C0FDD1E}">
      <dgm:prSet/>
      <dgm:spPr/>
      <dgm:t>
        <a:bodyPr/>
        <a:lstStyle/>
        <a:p>
          <a:endParaRPr lang="en-US"/>
        </a:p>
      </dgm:t>
    </dgm:pt>
    <dgm:pt modelId="{390B48C4-7AB9-4805-B604-DF7D8ACAB26D}" type="pres">
      <dgm:prSet presAssocID="{7F21F624-6E07-4790-BE87-57139EE01C26}" presName="linear" presStyleCnt="0">
        <dgm:presLayoutVars>
          <dgm:animLvl val="lvl"/>
          <dgm:resizeHandles val="exact"/>
        </dgm:presLayoutVars>
      </dgm:prSet>
      <dgm:spPr/>
    </dgm:pt>
    <dgm:pt modelId="{C4D50C83-2FDA-469F-9E1B-58AAADFF88D9}" type="pres">
      <dgm:prSet presAssocID="{821EC1E3-6028-4753-AD84-2F54ED11F8A5}" presName="parentText" presStyleLbl="node1" presStyleIdx="0" presStyleCnt="7">
        <dgm:presLayoutVars>
          <dgm:chMax val="0"/>
          <dgm:bulletEnabled val="1"/>
        </dgm:presLayoutVars>
      </dgm:prSet>
      <dgm:spPr/>
    </dgm:pt>
    <dgm:pt modelId="{2017B2C0-BF9F-462C-8C28-492631422830}" type="pres">
      <dgm:prSet presAssocID="{023FBF80-3BD4-46DF-9C8E-0CE542719A14}" presName="spacer" presStyleCnt="0"/>
      <dgm:spPr/>
    </dgm:pt>
    <dgm:pt modelId="{9A58DCE2-8620-469B-863B-9FB7F0241472}" type="pres">
      <dgm:prSet presAssocID="{576C3CF2-3531-4DC9-81C8-8C6D11C064B1}" presName="parentText" presStyleLbl="node1" presStyleIdx="1" presStyleCnt="7">
        <dgm:presLayoutVars>
          <dgm:chMax val="0"/>
          <dgm:bulletEnabled val="1"/>
        </dgm:presLayoutVars>
      </dgm:prSet>
      <dgm:spPr/>
    </dgm:pt>
    <dgm:pt modelId="{CD1283AB-55A4-4AD7-B282-2D630D4C9B5B}" type="pres">
      <dgm:prSet presAssocID="{551E9D23-C247-429E-A23A-85D2BDF202D1}" presName="spacer" presStyleCnt="0"/>
      <dgm:spPr/>
    </dgm:pt>
    <dgm:pt modelId="{8F25C43B-AED4-4572-BE75-B7DF36F0A549}" type="pres">
      <dgm:prSet presAssocID="{CFF32C5B-0DE3-4333-8FF2-31FBE7B69BF2}" presName="parentText" presStyleLbl="node1" presStyleIdx="2" presStyleCnt="7">
        <dgm:presLayoutVars>
          <dgm:chMax val="0"/>
          <dgm:bulletEnabled val="1"/>
        </dgm:presLayoutVars>
      </dgm:prSet>
      <dgm:spPr/>
    </dgm:pt>
    <dgm:pt modelId="{07A9183D-19DB-4F8F-85F6-0F34D858307B}" type="pres">
      <dgm:prSet presAssocID="{4248C89B-37C1-44D0-B707-F00D7F43A576}" presName="spacer" presStyleCnt="0"/>
      <dgm:spPr/>
    </dgm:pt>
    <dgm:pt modelId="{E99F4F2F-940C-4B11-A4A1-9BBA8F227753}" type="pres">
      <dgm:prSet presAssocID="{2AA7A8C5-8491-45CE-9927-016605FD766C}" presName="parentText" presStyleLbl="node1" presStyleIdx="3" presStyleCnt="7">
        <dgm:presLayoutVars>
          <dgm:chMax val="0"/>
          <dgm:bulletEnabled val="1"/>
        </dgm:presLayoutVars>
      </dgm:prSet>
      <dgm:spPr/>
    </dgm:pt>
    <dgm:pt modelId="{2FA1D555-9C72-49A1-85DB-A04FC65DC4CE}" type="pres">
      <dgm:prSet presAssocID="{C8705F44-C367-423F-A886-BF9C6E42FF41}" presName="spacer" presStyleCnt="0"/>
      <dgm:spPr/>
    </dgm:pt>
    <dgm:pt modelId="{13FDD7DF-4525-4D7D-9B9F-2CE74FA6BBBD}" type="pres">
      <dgm:prSet presAssocID="{B3041192-2F9A-4FD0-A99D-AC1677E8F865}" presName="parentText" presStyleLbl="node1" presStyleIdx="4" presStyleCnt="7">
        <dgm:presLayoutVars>
          <dgm:chMax val="0"/>
          <dgm:bulletEnabled val="1"/>
        </dgm:presLayoutVars>
      </dgm:prSet>
      <dgm:spPr/>
    </dgm:pt>
    <dgm:pt modelId="{088A3B2B-7921-4473-B779-EB8B258BA1C2}" type="pres">
      <dgm:prSet presAssocID="{88D51385-05DC-4587-B572-549F2594F6F7}" presName="spacer" presStyleCnt="0"/>
      <dgm:spPr/>
    </dgm:pt>
    <dgm:pt modelId="{1023B604-7E27-4746-B59E-C88E1DE1F8CA}" type="pres">
      <dgm:prSet presAssocID="{9CFCA743-5426-47BD-9127-2A45DC1EE3D4}" presName="parentText" presStyleLbl="node1" presStyleIdx="5" presStyleCnt="7">
        <dgm:presLayoutVars>
          <dgm:chMax val="0"/>
          <dgm:bulletEnabled val="1"/>
        </dgm:presLayoutVars>
      </dgm:prSet>
      <dgm:spPr/>
    </dgm:pt>
    <dgm:pt modelId="{132BBC37-309A-4041-A9A6-22FA232A4763}" type="pres">
      <dgm:prSet presAssocID="{00F54AF8-CED3-41FC-B687-63CCC722E280}" presName="spacer" presStyleCnt="0"/>
      <dgm:spPr/>
    </dgm:pt>
    <dgm:pt modelId="{A07C40E0-35F0-451F-A3D3-9770CCCB5FD8}" type="pres">
      <dgm:prSet presAssocID="{F264E160-7FF2-4645-B529-DCB7829D8F1A}" presName="parentText" presStyleLbl="node1" presStyleIdx="6" presStyleCnt="7">
        <dgm:presLayoutVars>
          <dgm:chMax val="0"/>
          <dgm:bulletEnabled val="1"/>
        </dgm:presLayoutVars>
      </dgm:prSet>
      <dgm:spPr/>
    </dgm:pt>
  </dgm:ptLst>
  <dgm:cxnLst>
    <dgm:cxn modelId="{853CD10A-2A05-403B-AD03-A5EA3284F90D}" srcId="{7F21F624-6E07-4790-BE87-57139EE01C26}" destId="{CFF32C5B-0DE3-4333-8FF2-31FBE7B69BF2}" srcOrd="2" destOrd="0" parTransId="{1F348461-F4C9-49B9-9E64-FEA9E5085999}" sibTransId="{4248C89B-37C1-44D0-B707-F00D7F43A576}"/>
    <dgm:cxn modelId="{E5117738-66E1-4B5B-86E1-E03837DF9A5B}" type="presOf" srcId="{F264E160-7FF2-4645-B529-DCB7829D8F1A}" destId="{A07C40E0-35F0-451F-A3D3-9770CCCB5FD8}" srcOrd="0" destOrd="0" presId="urn:microsoft.com/office/officeart/2005/8/layout/vList2"/>
    <dgm:cxn modelId="{64907A5E-7044-468E-8A3C-624763FED71B}" type="presOf" srcId="{7F21F624-6E07-4790-BE87-57139EE01C26}" destId="{390B48C4-7AB9-4805-B604-DF7D8ACAB26D}" srcOrd="0" destOrd="0" presId="urn:microsoft.com/office/officeart/2005/8/layout/vList2"/>
    <dgm:cxn modelId="{D30DE763-4279-4D14-AE95-B6EA3D612BC5}" type="presOf" srcId="{2AA7A8C5-8491-45CE-9927-016605FD766C}" destId="{E99F4F2F-940C-4B11-A4A1-9BBA8F227753}" srcOrd="0" destOrd="0" presId="urn:microsoft.com/office/officeart/2005/8/layout/vList2"/>
    <dgm:cxn modelId="{0FDE6C46-8596-4851-90D2-B2D5D7610754}" type="presOf" srcId="{576C3CF2-3531-4DC9-81C8-8C6D11C064B1}" destId="{9A58DCE2-8620-469B-863B-9FB7F0241472}" srcOrd="0" destOrd="0" presId="urn:microsoft.com/office/officeart/2005/8/layout/vList2"/>
    <dgm:cxn modelId="{1DEA6D4F-F6DE-424F-87AE-A953E94A12FB}" srcId="{7F21F624-6E07-4790-BE87-57139EE01C26}" destId="{576C3CF2-3531-4DC9-81C8-8C6D11C064B1}" srcOrd="1" destOrd="0" parTransId="{DAD8F5E3-5079-43C3-9C65-219326234FBF}" sibTransId="{551E9D23-C247-429E-A23A-85D2BDF202D1}"/>
    <dgm:cxn modelId="{BE966051-B8FF-467B-8F2F-B189ACF2895F}" srcId="{7F21F624-6E07-4790-BE87-57139EE01C26}" destId="{2AA7A8C5-8491-45CE-9927-016605FD766C}" srcOrd="3" destOrd="0" parTransId="{ECA34A0B-AD1B-4EFD-B178-4131BF358900}" sibTransId="{C8705F44-C367-423F-A886-BF9C6E42FF41}"/>
    <dgm:cxn modelId="{D05B5B52-52EB-4D43-828D-F8B93C0FDD1E}" srcId="{7F21F624-6E07-4790-BE87-57139EE01C26}" destId="{F264E160-7FF2-4645-B529-DCB7829D8F1A}" srcOrd="6" destOrd="0" parTransId="{A2CEF386-8396-4870-B028-16EA938E3219}" sibTransId="{480CE38B-AF9C-491E-B271-788667B86688}"/>
    <dgm:cxn modelId="{9811228D-7F8F-409E-A35A-C7BB90C94B51}" srcId="{7F21F624-6E07-4790-BE87-57139EE01C26}" destId="{821EC1E3-6028-4753-AD84-2F54ED11F8A5}" srcOrd="0" destOrd="0" parTransId="{EE2C5360-780B-4948-8488-20CA05AEC37E}" sibTransId="{023FBF80-3BD4-46DF-9C8E-0CE542719A14}"/>
    <dgm:cxn modelId="{849B91B2-F714-4D40-90C7-031EE3516D7C}" type="presOf" srcId="{B3041192-2F9A-4FD0-A99D-AC1677E8F865}" destId="{13FDD7DF-4525-4D7D-9B9F-2CE74FA6BBBD}" srcOrd="0" destOrd="0" presId="urn:microsoft.com/office/officeart/2005/8/layout/vList2"/>
    <dgm:cxn modelId="{DDC5F9BB-AA18-4A5F-8B60-07C99ED0A8C5}" type="presOf" srcId="{CFF32C5B-0DE3-4333-8FF2-31FBE7B69BF2}" destId="{8F25C43B-AED4-4572-BE75-B7DF36F0A549}" srcOrd="0" destOrd="0" presId="urn:microsoft.com/office/officeart/2005/8/layout/vList2"/>
    <dgm:cxn modelId="{DC71D8D4-F068-4595-B5A3-2B940FA45653}" type="presOf" srcId="{821EC1E3-6028-4753-AD84-2F54ED11F8A5}" destId="{C4D50C83-2FDA-469F-9E1B-58AAADFF88D9}" srcOrd="0" destOrd="0" presId="urn:microsoft.com/office/officeart/2005/8/layout/vList2"/>
    <dgm:cxn modelId="{80738FD6-DDC8-49F6-A386-92DCAFE471D1}" srcId="{7F21F624-6E07-4790-BE87-57139EE01C26}" destId="{9CFCA743-5426-47BD-9127-2A45DC1EE3D4}" srcOrd="5" destOrd="0" parTransId="{9320B996-105A-48FF-9467-1F28CD85F5B9}" sibTransId="{00F54AF8-CED3-41FC-B687-63CCC722E280}"/>
    <dgm:cxn modelId="{26ABFEF4-61A6-492A-A5FC-E887A0FA7C28}" type="presOf" srcId="{9CFCA743-5426-47BD-9127-2A45DC1EE3D4}" destId="{1023B604-7E27-4746-B59E-C88E1DE1F8CA}" srcOrd="0" destOrd="0" presId="urn:microsoft.com/office/officeart/2005/8/layout/vList2"/>
    <dgm:cxn modelId="{1E4F5CFA-B43B-4673-A695-E69F14DD2EE0}" srcId="{7F21F624-6E07-4790-BE87-57139EE01C26}" destId="{B3041192-2F9A-4FD0-A99D-AC1677E8F865}" srcOrd="4" destOrd="0" parTransId="{29952B8A-281C-4C20-B926-DEEE2E8D2486}" sibTransId="{88D51385-05DC-4587-B572-549F2594F6F7}"/>
    <dgm:cxn modelId="{D577CDD9-73E9-4563-A2EA-A06E91D08F1B}" type="presParOf" srcId="{390B48C4-7AB9-4805-B604-DF7D8ACAB26D}" destId="{C4D50C83-2FDA-469F-9E1B-58AAADFF88D9}" srcOrd="0" destOrd="0" presId="urn:microsoft.com/office/officeart/2005/8/layout/vList2"/>
    <dgm:cxn modelId="{B661FE26-467E-4659-9E08-677AC31B5504}" type="presParOf" srcId="{390B48C4-7AB9-4805-B604-DF7D8ACAB26D}" destId="{2017B2C0-BF9F-462C-8C28-492631422830}" srcOrd="1" destOrd="0" presId="urn:microsoft.com/office/officeart/2005/8/layout/vList2"/>
    <dgm:cxn modelId="{2B813E79-5B15-4F8C-961E-A5F42D4FDFBE}" type="presParOf" srcId="{390B48C4-7AB9-4805-B604-DF7D8ACAB26D}" destId="{9A58DCE2-8620-469B-863B-9FB7F0241472}" srcOrd="2" destOrd="0" presId="urn:microsoft.com/office/officeart/2005/8/layout/vList2"/>
    <dgm:cxn modelId="{249EC0EA-AE5D-41A8-A009-5D86E5B2FC35}" type="presParOf" srcId="{390B48C4-7AB9-4805-B604-DF7D8ACAB26D}" destId="{CD1283AB-55A4-4AD7-B282-2D630D4C9B5B}" srcOrd="3" destOrd="0" presId="urn:microsoft.com/office/officeart/2005/8/layout/vList2"/>
    <dgm:cxn modelId="{0B2A158D-A656-4C7A-A188-20CF75E3AA4D}" type="presParOf" srcId="{390B48C4-7AB9-4805-B604-DF7D8ACAB26D}" destId="{8F25C43B-AED4-4572-BE75-B7DF36F0A549}" srcOrd="4" destOrd="0" presId="urn:microsoft.com/office/officeart/2005/8/layout/vList2"/>
    <dgm:cxn modelId="{3337E06C-6E94-4EA6-BDAE-84DC9C5CD8E3}" type="presParOf" srcId="{390B48C4-7AB9-4805-B604-DF7D8ACAB26D}" destId="{07A9183D-19DB-4F8F-85F6-0F34D858307B}" srcOrd="5" destOrd="0" presId="urn:microsoft.com/office/officeart/2005/8/layout/vList2"/>
    <dgm:cxn modelId="{5935C997-725A-4DAF-9530-FB1F25314A96}" type="presParOf" srcId="{390B48C4-7AB9-4805-B604-DF7D8ACAB26D}" destId="{E99F4F2F-940C-4B11-A4A1-9BBA8F227753}" srcOrd="6" destOrd="0" presId="urn:microsoft.com/office/officeart/2005/8/layout/vList2"/>
    <dgm:cxn modelId="{45F62B57-1B83-49D1-A8F3-5BBA85132285}" type="presParOf" srcId="{390B48C4-7AB9-4805-B604-DF7D8ACAB26D}" destId="{2FA1D555-9C72-49A1-85DB-A04FC65DC4CE}" srcOrd="7" destOrd="0" presId="urn:microsoft.com/office/officeart/2005/8/layout/vList2"/>
    <dgm:cxn modelId="{32DC7505-8884-46CE-B3AE-B0346646A228}" type="presParOf" srcId="{390B48C4-7AB9-4805-B604-DF7D8ACAB26D}" destId="{13FDD7DF-4525-4D7D-9B9F-2CE74FA6BBBD}" srcOrd="8" destOrd="0" presId="urn:microsoft.com/office/officeart/2005/8/layout/vList2"/>
    <dgm:cxn modelId="{45DA3AF8-AC2B-4EB2-8CFB-7D44FE0F9E4D}" type="presParOf" srcId="{390B48C4-7AB9-4805-B604-DF7D8ACAB26D}" destId="{088A3B2B-7921-4473-B779-EB8B258BA1C2}" srcOrd="9" destOrd="0" presId="urn:microsoft.com/office/officeart/2005/8/layout/vList2"/>
    <dgm:cxn modelId="{A3767922-543C-49AB-B28F-D64939030B7B}" type="presParOf" srcId="{390B48C4-7AB9-4805-B604-DF7D8ACAB26D}" destId="{1023B604-7E27-4746-B59E-C88E1DE1F8CA}" srcOrd="10" destOrd="0" presId="urn:microsoft.com/office/officeart/2005/8/layout/vList2"/>
    <dgm:cxn modelId="{ABA4351E-E62A-499B-8F68-BB4D8ADF224A}" type="presParOf" srcId="{390B48C4-7AB9-4805-B604-DF7D8ACAB26D}" destId="{132BBC37-309A-4041-A9A6-22FA232A4763}" srcOrd="11" destOrd="0" presId="urn:microsoft.com/office/officeart/2005/8/layout/vList2"/>
    <dgm:cxn modelId="{63BC2498-1E15-4CDF-9B99-261D8E60C89A}" type="presParOf" srcId="{390B48C4-7AB9-4805-B604-DF7D8ACAB26D}" destId="{A07C40E0-35F0-451F-A3D3-9770CCCB5FD8}"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50C83-2FDA-469F-9E1B-58AAADFF88D9}">
      <dsp:nvSpPr>
        <dsp:cNvPr id="0" name=""/>
        <dsp:cNvSpPr/>
      </dsp:nvSpPr>
      <dsp:spPr>
        <a:xfrm>
          <a:off x="0" y="63071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Product Updates</a:t>
          </a:r>
          <a:endParaRPr lang="en-US" sz="1600" kern="1200"/>
        </a:p>
      </dsp:txBody>
      <dsp:txXfrm>
        <a:off x="18734" y="649450"/>
        <a:ext cx="2856770" cy="346292"/>
      </dsp:txXfrm>
    </dsp:sp>
    <dsp:sp modelId="{9A58DCE2-8620-469B-863B-9FB7F0241472}">
      <dsp:nvSpPr>
        <dsp:cNvPr id="0" name=""/>
        <dsp:cNvSpPr/>
      </dsp:nvSpPr>
      <dsp:spPr>
        <a:xfrm>
          <a:off x="0" y="106055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Methods of Selling</a:t>
          </a:r>
          <a:endParaRPr lang="en-US" sz="1600" kern="1200"/>
        </a:p>
      </dsp:txBody>
      <dsp:txXfrm>
        <a:off x="18734" y="1079290"/>
        <a:ext cx="2856770" cy="346292"/>
      </dsp:txXfrm>
    </dsp:sp>
    <dsp:sp modelId="{8F25C43B-AED4-4572-BE75-B7DF36F0A549}">
      <dsp:nvSpPr>
        <dsp:cNvPr id="0" name=""/>
        <dsp:cNvSpPr/>
      </dsp:nvSpPr>
      <dsp:spPr>
        <a:xfrm>
          <a:off x="0" y="149039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2022 Commissions &amp; Incentives</a:t>
          </a:r>
          <a:endParaRPr lang="en-US" sz="1600" kern="1200" dirty="0"/>
        </a:p>
      </dsp:txBody>
      <dsp:txXfrm>
        <a:off x="18734" y="1509130"/>
        <a:ext cx="2856770" cy="346292"/>
      </dsp:txXfrm>
    </dsp:sp>
    <dsp:sp modelId="{E99F4F2F-940C-4B11-A4A1-9BBA8F227753}">
      <dsp:nvSpPr>
        <dsp:cNvPr id="0" name=""/>
        <dsp:cNvSpPr/>
      </dsp:nvSpPr>
      <dsp:spPr>
        <a:xfrm>
          <a:off x="0" y="192023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Pecatonica River System</a:t>
          </a:r>
          <a:endParaRPr lang="en-US" sz="1600" kern="1200" dirty="0"/>
        </a:p>
      </dsp:txBody>
      <dsp:txXfrm>
        <a:off x="18734" y="1938970"/>
        <a:ext cx="2856770" cy="346292"/>
      </dsp:txXfrm>
    </dsp:sp>
    <dsp:sp modelId="{13FDD7DF-4525-4D7D-9B9F-2CE74FA6BBBD}">
      <dsp:nvSpPr>
        <dsp:cNvPr id="0" name=""/>
        <dsp:cNvSpPr/>
      </dsp:nvSpPr>
      <dsp:spPr>
        <a:xfrm>
          <a:off x="0" y="235007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Whitley’s Nuts</a:t>
          </a:r>
        </a:p>
      </dsp:txBody>
      <dsp:txXfrm>
        <a:off x="18734" y="2368810"/>
        <a:ext cx="2856770" cy="346292"/>
      </dsp:txXfrm>
    </dsp:sp>
    <dsp:sp modelId="{1023B604-7E27-4746-B59E-C88E1DE1F8CA}">
      <dsp:nvSpPr>
        <dsp:cNvPr id="0" name=""/>
        <dsp:cNvSpPr/>
      </dsp:nvSpPr>
      <dsp:spPr>
        <a:xfrm>
          <a:off x="0" y="277991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Tips and Best Practices</a:t>
          </a:r>
          <a:endParaRPr lang="en-US" sz="1600" kern="1200" dirty="0"/>
        </a:p>
      </dsp:txBody>
      <dsp:txXfrm>
        <a:off x="18734" y="2798650"/>
        <a:ext cx="2856770" cy="346292"/>
      </dsp:txXfrm>
    </dsp:sp>
    <dsp:sp modelId="{A07C40E0-35F0-451F-A3D3-9770CCCB5FD8}">
      <dsp:nvSpPr>
        <dsp:cNvPr id="0" name=""/>
        <dsp:cNvSpPr/>
      </dsp:nvSpPr>
      <dsp:spPr>
        <a:xfrm>
          <a:off x="0" y="3209756"/>
          <a:ext cx="28942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Resources</a:t>
          </a:r>
        </a:p>
      </dsp:txBody>
      <dsp:txXfrm>
        <a:off x="18734" y="3228490"/>
        <a:ext cx="2856770"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3211EC-06A0-A9D0-0FBA-D8C0957F4A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C54183-736E-244C-9054-C6077B6804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87494-5CDA-46E7-898B-2F4CEC512239}" type="datetimeFigureOut">
              <a:rPr lang="en-US" smtClean="0"/>
              <a:t>7/15/2022</a:t>
            </a:fld>
            <a:endParaRPr lang="en-US"/>
          </a:p>
        </p:txBody>
      </p:sp>
      <p:sp>
        <p:nvSpPr>
          <p:cNvPr id="4" name="Footer Placeholder 3">
            <a:extLst>
              <a:ext uri="{FF2B5EF4-FFF2-40B4-BE49-F238E27FC236}">
                <a16:creationId xmlns:a16="http://schemas.microsoft.com/office/drawing/2014/main" id="{11E08A4D-FFE4-008E-6295-E25E20266C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4FDC67-8349-6BF1-58C4-32CD9D4D38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B89862-0B4A-4637-A0CC-93AA43A83BF0}" type="slidenum">
              <a:rPr lang="en-US" smtClean="0"/>
              <a:t>‹#›</a:t>
            </a:fld>
            <a:endParaRPr lang="en-US"/>
          </a:p>
        </p:txBody>
      </p:sp>
    </p:spTree>
    <p:extLst>
      <p:ext uri="{BB962C8B-B14F-4D97-AF65-F5344CB8AC3E}">
        <p14:creationId xmlns:p14="http://schemas.microsoft.com/office/powerpoint/2010/main" val="2793684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55AC0-332E-4332-9C1C-416C57D1E201}" type="datetimeFigureOut">
              <a:t>7/15/2022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14CDF-CEC9-4538-90F5-51B3453F20CB}" type="slidenum">
              <a:t>‹#›</a:t>
            </a:fld>
            <a:endParaRPr lang="en-US"/>
          </a:p>
        </p:txBody>
      </p:sp>
    </p:spTree>
    <p:extLst>
      <p:ext uri="{BB962C8B-B14F-4D97-AF65-F5344CB8AC3E}">
        <p14:creationId xmlns:p14="http://schemas.microsoft.com/office/powerpoint/2010/main" val="713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Welcome</a:t>
            </a:r>
          </a:p>
        </p:txBody>
      </p:sp>
      <p:sp>
        <p:nvSpPr>
          <p:cNvPr id="4" name="Slide Number Placeholder 3"/>
          <p:cNvSpPr>
            <a:spLocks noGrp="1"/>
          </p:cNvSpPr>
          <p:nvPr>
            <p:ph type="sldNum" sz="quarter" idx="5"/>
          </p:nvPr>
        </p:nvSpPr>
        <p:spPr/>
        <p:txBody>
          <a:bodyPr/>
          <a:lstStyle/>
          <a:p>
            <a:fld id="{1F814CDF-CEC9-4538-90F5-51B3453F20CB}" type="slidenum">
              <a:rPr lang="en-US" smtClean="0"/>
              <a:t>1</a:t>
            </a:fld>
            <a:endParaRPr lang="en-US"/>
          </a:p>
        </p:txBody>
      </p:sp>
    </p:spTree>
    <p:extLst>
      <p:ext uri="{BB962C8B-B14F-4D97-AF65-F5344CB8AC3E}">
        <p14:creationId xmlns:p14="http://schemas.microsoft.com/office/powerpoint/2010/main" val="379459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 Names will load in one by one from lowest to highest</a:t>
            </a:r>
          </a:p>
        </p:txBody>
      </p:sp>
      <p:sp>
        <p:nvSpPr>
          <p:cNvPr id="4" name="Slide Number Placeholder 3"/>
          <p:cNvSpPr>
            <a:spLocks noGrp="1"/>
          </p:cNvSpPr>
          <p:nvPr>
            <p:ph type="sldNum" sz="quarter" idx="5"/>
          </p:nvPr>
        </p:nvSpPr>
        <p:spPr/>
        <p:txBody>
          <a:bodyPr/>
          <a:lstStyle/>
          <a:p>
            <a:fld id="{1F814CDF-CEC9-4538-90F5-51B3453F20CB}" type="slidenum">
              <a:rPr lang="en-US" smtClean="0"/>
              <a:t>10</a:t>
            </a:fld>
            <a:endParaRPr lang="en-US"/>
          </a:p>
        </p:txBody>
      </p:sp>
    </p:spTree>
    <p:extLst>
      <p:ext uri="{BB962C8B-B14F-4D97-AF65-F5344CB8AC3E}">
        <p14:creationId xmlns:p14="http://schemas.microsoft.com/office/powerpoint/2010/main" val="341775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1F814CDF-CEC9-4538-90F5-51B3453F20CB}" type="slidenum">
              <a:rPr lang="en-US" smtClean="0"/>
              <a:t>11</a:t>
            </a:fld>
            <a:endParaRPr lang="en-US"/>
          </a:p>
        </p:txBody>
      </p:sp>
    </p:spTree>
    <p:extLst>
      <p:ext uri="{BB962C8B-B14F-4D97-AF65-F5344CB8AC3E}">
        <p14:creationId xmlns:p14="http://schemas.microsoft.com/office/powerpoint/2010/main" val="320535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a:t>
            </a:r>
          </a:p>
        </p:txBody>
      </p:sp>
      <p:sp>
        <p:nvSpPr>
          <p:cNvPr id="4" name="Slide Number Placeholder 3"/>
          <p:cNvSpPr>
            <a:spLocks noGrp="1"/>
          </p:cNvSpPr>
          <p:nvPr>
            <p:ph type="sldNum" sz="quarter" idx="5"/>
          </p:nvPr>
        </p:nvSpPr>
        <p:spPr/>
        <p:txBody>
          <a:bodyPr/>
          <a:lstStyle/>
          <a:p>
            <a:fld id="{1F814CDF-CEC9-4538-90F5-51B3453F20CB}" type="slidenum">
              <a:rPr lang="en-US" smtClean="0"/>
              <a:t>12</a:t>
            </a:fld>
            <a:endParaRPr lang="en-US"/>
          </a:p>
        </p:txBody>
      </p:sp>
    </p:spTree>
    <p:extLst>
      <p:ext uri="{BB962C8B-B14F-4D97-AF65-F5344CB8AC3E}">
        <p14:creationId xmlns:p14="http://schemas.microsoft.com/office/powerpoint/2010/main" val="84327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a:t>
            </a:r>
          </a:p>
        </p:txBody>
      </p:sp>
      <p:sp>
        <p:nvSpPr>
          <p:cNvPr id="4" name="Slide Number Placeholder 3"/>
          <p:cNvSpPr>
            <a:spLocks noGrp="1"/>
          </p:cNvSpPr>
          <p:nvPr>
            <p:ph type="sldNum" sz="quarter" idx="5"/>
          </p:nvPr>
        </p:nvSpPr>
        <p:spPr/>
        <p:txBody>
          <a:bodyPr/>
          <a:lstStyle/>
          <a:p>
            <a:fld id="{1F814CDF-CEC9-4538-90F5-51B3453F20CB}" type="slidenum">
              <a:rPr lang="en-US" smtClean="0"/>
              <a:t>13</a:t>
            </a:fld>
            <a:endParaRPr lang="en-US"/>
          </a:p>
        </p:txBody>
      </p:sp>
    </p:spTree>
    <p:extLst>
      <p:ext uri="{BB962C8B-B14F-4D97-AF65-F5344CB8AC3E}">
        <p14:creationId xmlns:p14="http://schemas.microsoft.com/office/powerpoint/2010/main" val="606088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There are multiple opportunities to use Fall Product sales to advance in Scouting.</a:t>
            </a:r>
          </a:p>
        </p:txBody>
      </p:sp>
      <p:sp>
        <p:nvSpPr>
          <p:cNvPr id="4" name="Slide Number Placeholder 3"/>
          <p:cNvSpPr>
            <a:spLocks noGrp="1"/>
          </p:cNvSpPr>
          <p:nvPr>
            <p:ph type="sldNum" sz="quarter" idx="5"/>
          </p:nvPr>
        </p:nvSpPr>
        <p:spPr/>
        <p:txBody>
          <a:bodyPr/>
          <a:lstStyle/>
          <a:p>
            <a:fld id="{1F814CDF-CEC9-4538-90F5-51B3453F20CB}" type="slidenum">
              <a:rPr lang="en-US" smtClean="0"/>
              <a:t>14</a:t>
            </a:fld>
            <a:endParaRPr lang="en-US"/>
          </a:p>
        </p:txBody>
      </p:sp>
    </p:spTree>
    <p:extLst>
      <p:ext uri="{BB962C8B-B14F-4D97-AF65-F5344CB8AC3E}">
        <p14:creationId xmlns:p14="http://schemas.microsoft.com/office/powerpoint/2010/main" val="251560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a:t>
            </a:r>
          </a:p>
        </p:txBody>
      </p:sp>
      <p:sp>
        <p:nvSpPr>
          <p:cNvPr id="4" name="Slide Number Placeholder 3"/>
          <p:cNvSpPr>
            <a:spLocks noGrp="1"/>
          </p:cNvSpPr>
          <p:nvPr>
            <p:ph type="sldNum" sz="quarter" idx="5"/>
          </p:nvPr>
        </p:nvSpPr>
        <p:spPr/>
        <p:txBody>
          <a:bodyPr/>
          <a:lstStyle/>
          <a:p>
            <a:fld id="{1F814CDF-CEC9-4538-90F5-51B3453F20CB}" type="slidenum">
              <a:rPr lang="en-US" smtClean="0"/>
              <a:t>15</a:t>
            </a:fld>
            <a:endParaRPr lang="en-US"/>
          </a:p>
        </p:txBody>
      </p:sp>
    </p:spTree>
    <p:extLst>
      <p:ext uri="{BB962C8B-B14F-4D97-AF65-F5344CB8AC3E}">
        <p14:creationId xmlns:p14="http://schemas.microsoft.com/office/powerpoint/2010/main" val="390986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One of the advantages of us working with New Birth of Freedom Council, Hawk Mountain Council, and Chester County Council – we leveraged keeping the retail price of popcorn the same as last year.</a:t>
            </a:r>
          </a:p>
          <a:p>
            <a:r>
              <a:rPr lang="en-US" dirty="0"/>
              <a:t>Pecatonica River reduced the number of microwave packs in the butter microwave and the kettle corn microwave from 16 to 15 packets. Review Show &amp; Sell. NEW! – popped kettle corn in a bucket. No Penn State tin this year.</a:t>
            </a:r>
          </a:p>
        </p:txBody>
      </p:sp>
      <p:sp>
        <p:nvSpPr>
          <p:cNvPr id="4" name="Slide Number Placeholder 3"/>
          <p:cNvSpPr>
            <a:spLocks noGrp="1"/>
          </p:cNvSpPr>
          <p:nvPr>
            <p:ph type="sldNum" sz="quarter" idx="5"/>
          </p:nvPr>
        </p:nvSpPr>
        <p:spPr/>
        <p:txBody>
          <a:bodyPr/>
          <a:lstStyle/>
          <a:p>
            <a:fld id="{1F814CDF-CEC9-4538-90F5-51B3453F20CB}" type="slidenum">
              <a:rPr lang="en-US" smtClean="0"/>
              <a:t>16</a:t>
            </a:fld>
            <a:endParaRPr lang="en-US"/>
          </a:p>
        </p:txBody>
      </p:sp>
    </p:spTree>
    <p:extLst>
      <p:ext uri="{BB962C8B-B14F-4D97-AF65-F5344CB8AC3E}">
        <p14:creationId xmlns:p14="http://schemas.microsoft.com/office/powerpoint/2010/main" val="2881730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Unfortunately we were not able to leverage pricing with Whitley’s. In addition to the price increase for the product, they changed a couple other items. The 5 pack gift pack is now a 4 pack tower and the dark chocolate peanut clusters was reduced from 24 oz to 10 oz due to supply chain issues. Please note that Whitley’s is not participating in the Military sales this year. People who want to support Scouting by supporting our military troops will need to do so through popcorn.</a:t>
            </a:r>
          </a:p>
        </p:txBody>
      </p:sp>
      <p:sp>
        <p:nvSpPr>
          <p:cNvPr id="4" name="Slide Number Placeholder 3"/>
          <p:cNvSpPr>
            <a:spLocks noGrp="1"/>
          </p:cNvSpPr>
          <p:nvPr>
            <p:ph type="sldNum" sz="quarter" idx="5"/>
          </p:nvPr>
        </p:nvSpPr>
        <p:spPr/>
        <p:txBody>
          <a:bodyPr/>
          <a:lstStyle/>
          <a:p>
            <a:fld id="{1F814CDF-CEC9-4538-90F5-51B3453F20CB}" type="slidenum">
              <a:rPr lang="en-US" smtClean="0"/>
              <a:t>17</a:t>
            </a:fld>
            <a:endParaRPr lang="en-US"/>
          </a:p>
        </p:txBody>
      </p:sp>
    </p:spTree>
    <p:extLst>
      <p:ext uri="{BB962C8B-B14F-4D97-AF65-F5344CB8AC3E}">
        <p14:creationId xmlns:p14="http://schemas.microsoft.com/office/powerpoint/2010/main" val="276141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18</a:t>
            </a:fld>
            <a:endParaRPr lang="en-US"/>
          </a:p>
        </p:txBody>
      </p:sp>
    </p:spTree>
    <p:extLst>
      <p:ext uri="{BB962C8B-B14F-4D97-AF65-F5344CB8AC3E}">
        <p14:creationId xmlns:p14="http://schemas.microsoft.com/office/powerpoint/2010/main" val="295323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a:t>
            </a:r>
          </a:p>
        </p:txBody>
      </p:sp>
      <p:sp>
        <p:nvSpPr>
          <p:cNvPr id="4" name="Slide Number Placeholder 3"/>
          <p:cNvSpPr>
            <a:spLocks noGrp="1"/>
          </p:cNvSpPr>
          <p:nvPr>
            <p:ph type="sldNum" sz="quarter" idx="5"/>
          </p:nvPr>
        </p:nvSpPr>
        <p:spPr/>
        <p:txBody>
          <a:bodyPr/>
          <a:lstStyle/>
          <a:p>
            <a:fld id="{1F814CDF-CEC9-4538-90F5-51B3453F20CB}" type="slidenum">
              <a:rPr lang="en-US" smtClean="0"/>
              <a:t>19</a:t>
            </a:fld>
            <a:endParaRPr lang="en-US"/>
          </a:p>
        </p:txBody>
      </p:sp>
    </p:spTree>
    <p:extLst>
      <p:ext uri="{BB962C8B-B14F-4D97-AF65-F5344CB8AC3E}">
        <p14:creationId xmlns:p14="http://schemas.microsoft.com/office/powerpoint/2010/main" val="116089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Introduce team</a:t>
            </a:r>
          </a:p>
          <a:p>
            <a:r>
              <a:rPr lang="en-US" dirty="0"/>
              <a:t>Thank helpers – Robin and Dave </a:t>
            </a:r>
            <a:r>
              <a:rPr lang="en-US" dirty="0" err="1"/>
              <a:t>Kotzmoyer</a:t>
            </a:r>
            <a:r>
              <a:rPr lang="en-US" dirty="0"/>
              <a:t>  -  Amy </a:t>
            </a:r>
            <a:r>
              <a:rPr lang="en-US" dirty="0" err="1"/>
              <a:t>McKelvy</a:t>
            </a:r>
            <a:endParaRPr lang="en-US" dirty="0"/>
          </a:p>
        </p:txBody>
      </p:sp>
      <p:sp>
        <p:nvSpPr>
          <p:cNvPr id="4" name="Slide Number Placeholder 3"/>
          <p:cNvSpPr>
            <a:spLocks noGrp="1"/>
          </p:cNvSpPr>
          <p:nvPr>
            <p:ph type="sldNum" sz="quarter" idx="5"/>
          </p:nvPr>
        </p:nvSpPr>
        <p:spPr/>
        <p:txBody>
          <a:bodyPr/>
          <a:lstStyle/>
          <a:p>
            <a:fld id="{1F814CDF-CEC9-4538-90F5-51B3453F20CB}" type="slidenum">
              <a:rPr lang="en-US" smtClean="0"/>
              <a:t>2</a:t>
            </a:fld>
            <a:endParaRPr lang="en-US"/>
          </a:p>
        </p:txBody>
      </p:sp>
    </p:spTree>
    <p:extLst>
      <p:ext uri="{BB962C8B-B14F-4D97-AF65-F5344CB8AC3E}">
        <p14:creationId xmlns:p14="http://schemas.microsoft.com/office/powerpoint/2010/main" val="13898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20</a:t>
            </a:fld>
            <a:endParaRPr lang="en-US"/>
          </a:p>
        </p:txBody>
      </p:sp>
    </p:spTree>
    <p:extLst>
      <p:ext uri="{BB962C8B-B14F-4D97-AF65-F5344CB8AC3E}">
        <p14:creationId xmlns:p14="http://schemas.microsoft.com/office/powerpoint/2010/main" val="3853879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21</a:t>
            </a:fld>
            <a:endParaRPr lang="en-US"/>
          </a:p>
        </p:txBody>
      </p:sp>
    </p:spTree>
    <p:extLst>
      <p:ext uri="{BB962C8B-B14F-4D97-AF65-F5344CB8AC3E}">
        <p14:creationId xmlns:p14="http://schemas.microsoft.com/office/powerpoint/2010/main" val="79220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22</a:t>
            </a:fld>
            <a:endParaRPr lang="en-US"/>
          </a:p>
        </p:txBody>
      </p:sp>
    </p:spTree>
    <p:extLst>
      <p:ext uri="{BB962C8B-B14F-4D97-AF65-F5344CB8AC3E}">
        <p14:creationId xmlns:p14="http://schemas.microsoft.com/office/powerpoint/2010/main" val="3107839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23</a:t>
            </a:fld>
            <a:endParaRPr lang="en-US"/>
          </a:p>
        </p:txBody>
      </p:sp>
    </p:spTree>
    <p:extLst>
      <p:ext uri="{BB962C8B-B14F-4D97-AF65-F5344CB8AC3E}">
        <p14:creationId xmlns:p14="http://schemas.microsoft.com/office/powerpoint/2010/main" val="3042931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24</a:t>
            </a:fld>
            <a:endParaRPr lang="en-US"/>
          </a:p>
        </p:txBody>
      </p:sp>
    </p:spTree>
    <p:extLst>
      <p:ext uri="{BB962C8B-B14F-4D97-AF65-F5344CB8AC3E}">
        <p14:creationId xmlns:p14="http://schemas.microsoft.com/office/powerpoint/2010/main" val="420471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25</a:t>
            </a:fld>
            <a:endParaRPr lang="en-US"/>
          </a:p>
        </p:txBody>
      </p:sp>
    </p:spTree>
    <p:extLst>
      <p:ext uri="{BB962C8B-B14F-4D97-AF65-F5344CB8AC3E}">
        <p14:creationId xmlns:p14="http://schemas.microsoft.com/office/powerpoint/2010/main" val="2582895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26</a:t>
            </a:fld>
            <a:endParaRPr lang="en-US"/>
          </a:p>
        </p:txBody>
      </p:sp>
    </p:spTree>
    <p:extLst>
      <p:ext uri="{BB962C8B-B14F-4D97-AF65-F5344CB8AC3E}">
        <p14:creationId xmlns:p14="http://schemas.microsoft.com/office/powerpoint/2010/main" val="587165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27</a:t>
            </a:fld>
            <a:endParaRPr lang="en-US"/>
          </a:p>
        </p:txBody>
      </p:sp>
    </p:spTree>
    <p:extLst>
      <p:ext uri="{BB962C8B-B14F-4D97-AF65-F5344CB8AC3E}">
        <p14:creationId xmlns:p14="http://schemas.microsoft.com/office/powerpoint/2010/main" val="2886857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28</a:t>
            </a:fld>
            <a:endParaRPr lang="en-US"/>
          </a:p>
        </p:txBody>
      </p:sp>
    </p:spTree>
    <p:extLst>
      <p:ext uri="{BB962C8B-B14F-4D97-AF65-F5344CB8AC3E}">
        <p14:creationId xmlns:p14="http://schemas.microsoft.com/office/powerpoint/2010/main" val="2575263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29</a:t>
            </a:fld>
            <a:endParaRPr lang="en-US"/>
          </a:p>
        </p:txBody>
      </p:sp>
    </p:spTree>
    <p:extLst>
      <p:ext uri="{BB962C8B-B14F-4D97-AF65-F5344CB8AC3E}">
        <p14:creationId xmlns:p14="http://schemas.microsoft.com/office/powerpoint/2010/main" val="5675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Talk about vendors</a:t>
            </a:r>
          </a:p>
        </p:txBody>
      </p:sp>
      <p:sp>
        <p:nvSpPr>
          <p:cNvPr id="4" name="Slide Number Placeholder 3"/>
          <p:cNvSpPr>
            <a:spLocks noGrp="1"/>
          </p:cNvSpPr>
          <p:nvPr>
            <p:ph type="sldNum" sz="quarter" idx="5"/>
          </p:nvPr>
        </p:nvSpPr>
        <p:spPr/>
        <p:txBody>
          <a:bodyPr/>
          <a:lstStyle/>
          <a:p>
            <a:fld id="{1F814CDF-CEC9-4538-90F5-51B3453F20CB}" type="slidenum">
              <a:rPr lang="en-US" smtClean="0"/>
              <a:t>3</a:t>
            </a:fld>
            <a:endParaRPr lang="en-US"/>
          </a:p>
        </p:txBody>
      </p:sp>
    </p:spTree>
    <p:extLst>
      <p:ext uri="{BB962C8B-B14F-4D97-AF65-F5344CB8AC3E}">
        <p14:creationId xmlns:p14="http://schemas.microsoft.com/office/powerpoint/2010/main" val="1494501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 Last year 36 Scouts sold more than $1,500.00</a:t>
            </a:r>
          </a:p>
        </p:txBody>
      </p:sp>
      <p:sp>
        <p:nvSpPr>
          <p:cNvPr id="4" name="Slide Number Placeholder 3"/>
          <p:cNvSpPr>
            <a:spLocks noGrp="1"/>
          </p:cNvSpPr>
          <p:nvPr>
            <p:ph type="sldNum" sz="quarter" idx="5"/>
          </p:nvPr>
        </p:nvSpPr>
        <p:spPr/>
        <p:txBody>
          <a:bodyPr/>
          <a:lstStyle/>
          <a:p>
            <a:fld id="{1F814CDF-CEC9-4538-90F5-51B3453F20CB}" type="slidenum">
              <a:rPr lang="en-US" smtClean="0"/>
              <a:t>30</a:t>
            </a:fld>
            <a:endParaRPr lang="en-US"/>
          </a:p>
        </p:txBody>
      </p:sp>
    </p:spTree>
    <p:extLst>
      <p:ext uri="{BB962C8B-B14F-4D97-AF65-F5344CB8AC3E}">
        <p14:creationId xmlns:p14="http://schemas.microsoft.com/office/powerpoint/2010/main" val="2930417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5"/>
          </p:nvPr>
        </p:nvSpPr>
        <p:spPr/>
        <p:txBody>
          <a:bodyPr/>
          <a:lstStyle/>
          <a:p>
            <a:fld id="{1F814CDF-CEC9-4538-90F5-51B3453F20CB}" type="slidenum">
              <a:rPr lang="en-US" smtClean="0"/>
              <a:t>31</a:t>
            </a:fld>
            <a:endParaRPr lang="en-US"/>
          </a:p>
        </p:txBody>
      </p:sp>
    </p:spTree>
    <p:extLst>
      <p:ext uri="{BB962C8B-B14F-4D97-AF65-F5344CB8AC3E}">
        <p14:creationId xmlns:p14="http://schemas.microsoft.com/office/powerpoint/2010/main" val="2173030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a:t>
            </a:r>
          </a:p>
        </p:txBody>
      </p:sp>
      <p:sp>
        <p:nvSpPr>
          <p:cNvPr id="4" name="Slide Number Placeholder 3"/>
          <p:cNvSpPr>
            <a:spLocks noGrp="1"/>
          </p:cNvSpPr>
          <p:nvPr>
            <p:ph type="sldNum" sz="quarter" idx="5"/>
          </p:nvPr>
        </p:nvSpPr>
        <p:spPr/>
        <p:txBody>
          <a:bodyPr/>
          <a:lstStyle/>
          <a:p>
            <a:fld id="{1F814CDF-CEC9-4538-90F5-51B3453F20CB}" type="slidenum">
              <a:rPr lang="en-US" smtClean="0"/>
              <a:t>32</a:t>
            </a:fld>
            <a:endParaRPr lang="en-US"/>
          </a:p>
        </p:txBody>
      </p:sp>
    </p:spTree>
    <p:extLst>
      <p:ext uri="{BB962C8B-B14F-4D97-AF65-F5344CB8AC3E}">
        <p14:creationId xmlns:p14="http://schemas.microsoft.com/office/powerpoint/2010/main" val="421117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click on My Account – returning Kernels – your password should be the same. If you cannot remember your password, use the forgot my password feature and if that does not work, contact Robin </a:t>
            </a:r>
            <a:r>
              <a:rPr lang="en-US" dirty="0" err="1"/>
              <a:t>Kotzmoyer</a:t>
            </a:r>
            <a:r>
              <a:rPr lang="en-US" dirty="0"/>
              <a:t> or myself. We can reset it for you. If you are a new unit or if you are taking over for last year’s kernel, you should have received an email from me with information on how to access the system. If you did not, please reach out to me so I can give you access. Please check ASAP.</a:t>
            </a:r>
          </a:p>
        </p:txBody>
      </p:sp>
      <p:sp>
        <p:nvSpPr>
          <p:cNvPr id="4" name="Slide Number Placeholder 3"/>
          <p:cNvSpPr>
            <a:spLocks noGrp="1"/>
          </p:cNvSpPr>
          <p:nvPr>
            <p:ph type="sldNum" sz="quarter" idx="5"/>
          </p:nvPr>
        </p:nvSpPr>
        <p:spPr/>
        <p:txBody>
          <a:bodyPr/>
          <a:lstStyle/>
          <a:p>
            <a:fld id="{1F814CDF-CEC9-4538-90F5-51B3453F20CB}" type="slidenum">
              <a:rPr lang="en-US" smtClean="0"/>
              <a:t>33</a:t>
            </a:fld>
            <a:endParaRPr lang="en-US"/>
          </a:p>
        </p:txBody>
      </p:sp>
    </p:spTree>
    <p:extLst>
      <p:ext uri="{BB962C8B-B14F-4D97-AF65-F5344CB8AC3E}">
        <p14:creationId xmlns:p14="http://schemas.microsoft.com/office/powerpoint/2010/main" val="135622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No one needs to Sign-Up – only Sign-In. All units have been established in the system. Once you log in you will see your dashboard.</a:t>
            </a:r>
          </a:p>
        </p:txBody>
      </p:sp>
      <p:sp>
        <p:nvSpPr>
          <p:cNvPr id="4" name="Slide Number Placeholder 3"/>
          <p:cNvSpPr>
            <a:spLocks noGrp="1"/>
          </p:cNvSpPr>
          <p:nvPr>
            <p:ph type="sldNum" sz="quarter" idx="5"/>
          </p:nvPr>
        </p:nvSpPr>
        <p:spPr/>
        <p:txBody>
          <a:bodyPr/>
          <a:lstStyle/>
          <a:p>
            <a:fld id="{1F814CDF-CEC9-4538-90F5-51B3453F20CB}" type="slidenum">
              <a:rPr lang="en-US" smtClean="0"/>
              <a:t>34</a:t>
            </a:fld>
            <a:endParaRPr lang="en-US"/>
          </a:p>
        </p:txBody>
      </p:sp>
    </p:spTree>
    <p:extLst>
      <p:ext uri="{BB962C8B-B14F-4D97-AF65-F5344CB8AC3E}">
        <p14:creationId xmlns:p14="http://schemas.microsoft.com/office/powerpoint/2010/main" val="3061964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Sales season = last year’s information. Scouts = view which Scouts have access to create online account. Reports. Files = saved reports.</a:t>
            </a:r>
          </a:p>
        </p:txBody>
      </p:sp>
      <p:sp>
        <p:nvSpPr>
          <p:cNvPr id="4" name="Slide Number Placeholder 3"/>
          <p:cNvSpPr>
            <a:spLocks noGrp="1"/>
          </p:cNvSpPr>
          <p:nvPr>
            <p:ph type="sldNum" sz="quarter" idx="5"/>
          </p:nvPr>
        </p:nvSpPr>
        <p:spPr/>
        <p:txBody>
          <a:bodyPr/>
          <a:lstStyle/>
          <a:p>
            <a:fld id="{1F814CDF-CEC9-4538-90F5-51B3453F20CB}" type="slidenum">
              <a:rPr lang="en-US" smtClean="0"/>
              <a:t>35</a:t>
            </a:fld>
            <a:endParaRPr lang="en-US"/>
          </a:p>
        </p:txBody>
      </p:sp>
    </p:spTree>
    <p:extLst>
      <p:ext uri="{BB962C8B-B14F-4D97-AF65-F5344CB8AC3E}">
        <p14:creationId xmlns:p14="http://schemas.microsoft.com/office/powerpoint/2010/main" val="3260141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New Order – Manage orders = edit order if not approved – Scout Seller IDs = set up Scouts for online account access – Winner’s Circle = end of sale for $3,000 plus in POPCORN ONLY – Worksheet Tool – spreadsheet to help organize sales to make ordering easier – Kernel Tracker – do we have anyone who used it last year? To talk about it’s features.</a:t>
            </a:r>
          </a:p>
        </p:txBody>
      </p:sp>
      <p:sp>
        <p:nvSpPr>
          <p:cNvPr id="4" name="Slide Number Placeholder 3"/>
          <p:cNvSpPr>
            <a:spLocks noGrp="1"/>
          </p:cNvSpPr>
          <p:nvPr>
            <p:ph type="sldNum" sz="quarter" idx="5"/>
          </p:nvPr>
        </p:nvSpPr>
        <p:spPr/>
        <p:txBody>
          <a:bodyPr/>
          <a:lstStyle/>
          <a:p>
            <a:fld id="{1F814CDF-CEC9-4538-90F5-51B3453F20CB}" type="slidenum">
              <a:rPr lang="en-US" smtClean="0"/>
              <a:t>36</a:t>
            </a:fld>
            <a:endParaRPr lang="en-US"/>
          </a:p>
        </p:txBody>
      </p:sp>
    </p:spTree>
    <p:extLst>
      <p:ext uri="{BB962C8B-B14F-4D97-AF65-F5344CB8AC3E}">
        <p14:creationId xmlns:p14="http://schemas.microsoft.com/office/powerpoint/2010/main" val="1470373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You are not alone – go to helpful tips on the home page of Pecatonica River – plenty of information – videos to walk you through features of their system. Also a cute interactive activity for Scouts. Anyone can access the home page to access the activity. No need to log in to access it.</a:t>
            </a:r>
          </a:p>
        </p:txBody>
      </p:sp>
      <p:sp>
        <p:nvSpPr>
          <p:cNvPr id="4" name="Slide Number Placeholder 3"/>
          <p:cNvSpPr>
            <a:spLocks noGrp="1"/>
          </p:cNvSpPr>
          <p:nvPr>
            <p:ph type="sldNum" sz="quarter" idx="5"/>
          </p:nvPr>
        </p:nvSpPr>
        <p:spPr/>
        <p:txBody>
          <a:bodyPr/>
          <a:lstStyle/>
          <a:p>
            <a:fld id="{1F814CDF-CEC9-4538-90F5-51B3453F20CB}" type="slidenum">
              <a:rPr lang="en-US" smtClean="0"/>
              <a:t>37</a:t>
            </a:fld>
            <a:endParaRPr lang="en-US"/>
          </a:p>
        </p:txBody>
      </p:sp>
    </p:spTree>
    <p:extLst>
      <p:ext uri="{BB962C8B-B14F-4D97-AF65-F5344CB8AC3E}">
        <p14:creationId xmlns:p14="http://schemas.microsoft.com/office/powerpoint/2010/main" val="320513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these 3 video links are a sampling of what is available</a:t>
            </a:r>
          </a:p>
        </p:txBody>
      </p:sp>
      <p:sp>
        <p:nvSpPr>
          <p:cNvPr id="4" name="Slide Number Placeholder 3"/>
          <p:cNvSpPr>
            <a:spLocks noGrp="1"/>
          </p:cNvSpPr>
          <p:nvPr>
            <p:ph type="sldNum" sz="quarter" idx="5"/>
          </p:nvPr>
        </p:nvSpPr>
        <p:spPr/>
        <p:txBody>
          <a:bodyPr/>
          <a:lstStyle/>
          <a:p>
            <a:fld id="{1F814CDF-CEC9-4538-90F5-51B3453F20CB}" type="slidenum">
              <a:rPr lang="en-US" smtClean="0"/>
              <a:t>38</a:t>
            </a:fld>
            <a:endParaRPr lang="en-US"/>
          </a:p>
        </p:txBody>
      </p:sp>
    </p:spTree>
    <p:extLst>
      <p:ext uri="{BB962C8B-B14F-4D97-AF65-F5344CB8AC3E}">
        <p14:creationId xmlns:p14="http://schemas.microsoft.com/office/powerpoint/2010/main" val="3030141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a:t>
            </a:r>
          </a:p>
        </p:txBody>
      </p:sp>
      <p:sp>
        <p:nvSpPr>
          <p:cNvPr id="4" name="Slide Number Placeholder 3"/>
          <p:cNvSpPr>
            <a:spLocks noGrp="1"/>
          </p:cNvSpPr>
          <p:nvPr>
            <p:ph type="sldNum" sz="quarter" idx="5"/>
          </p:nvPr>
        </p:nvSpPr>
        <p:spPr/>
        <p:txBody>
          <a:bodyPr/>
          <a:lstStyle/>
          <a:p>
            <a:fld id="{1F814CDF-CEC9-4538-90F5-51B3453F20CB}" type="slidenum">
              <a:rPr lang="en-US" smtClean="0"/>
              <a:t>39</a:t>
            </a:fld>
            <a:endParaRPr lang="en-US"/>
          </a:p>
        </p:txBody>
      </p:sp>
    </p:spTree>
    <p:extLst>
      <p:ext uri="{BB962C8B-B14F-4D97-AF65-F5344CB8AC3E}">
        <p14:creationId xmlns:p14="http://schemas.microsoft.com/office/powerpoint/2010/main" val="358489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1F814CDF-CEC9-4538-90F5-51B3453F20CB}" type="slidenum">
              <a:rPr lang="en-US" smtClean="0"/>
              <a:t>4</a:t>
            </a:fld>
            <a:endParaRPr lang="en-US"/>
          </a:p>
        </p:txBody>
      </p:sp>
    </p:spTree>
    <p:extLst>
      <p:ext uri="{BB962C8B-B14F-4D97-AF65-F5344CB8AC3E}">
        <p14:creationId xmlns:p14="http://schemas.microsoft.com/office/powerpoint/2010/main" val="2496031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Whitley’s does not have a computerized system to order nuts. Utilize the buttons available on the PA Dutch Council website to place orders for nuts</a:t>
            </a:r>
          </a:p>
        </p:txBody>
      </p:sp>
      <p:sp>
        <p:nvSpPr>
          <p:cNvPr id="4" name="Slide Number Placeholder 3"/>
          <p:cNvSpPr>
            <a:spLocks noGrp="1"/>
          </p:cNvSpPr>
          <p:nvPr>
            <p:ph type="sldNum" sz="quarter" idx="5"/>
          </p:nvPr>
        </p:nvSpPr>
        <p:spPr/>
        <p:txBody>
          <a:bodyPr/>
          <a:lstStyle/>
          <a:p>
            <a:fld id="{1F814CDF-CEC9-4538-90F5-51B3453F20CB}" type="slidenum">
              <a:rPr lang="en-US" smtClean="0"/>
              <a:t>40</a:t>
            </a:fld>
            <a:endParaRPr lang="en-US"/>
          </a:p>
        </p:txBody>
      </p:sp>
    </p:spTree>
    <p:extLst>
      <p:ext uri="{BB962C8B-B14F-4D97-AF65-F5344CB8AC3E}">
        <p14:creationId xmlns:p14="http://schemas.microsoft.com/office/powerpoint/2010/main" val="2538770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Whitley’s nuts can be ordered online – giving credit to the Scout happens during the check out process </a:t>
            </a:r>
          </a:p>
        </p:txBody>
      </p:sp>
      <p:sp>
        <p:nvSpPr>
          <p:cNvPr id="4" name="Slide Number Placeholder 3"/>
          <p:cNvSpPr>
            <a:spLocks noGrp="1"/>
          </p:cNvSpPr>
          <p:nvPr>
            <p:ph type="sldNum" sz="quarter" idx="5"/>
          </p:nvPr>
        </p:nvSpPr>
        <p:spPr/>
        <p:txBody>
          <a:bodyPr/>
          <a:lstStyle/>
          <a:p>
            <a:fld id="{1F814CDF-CEC9-4538-90F5-51B3453F20CB}" type="slidenum">
              <a:rPr lang="en-US" smtClean="0"/>
              <a:t>41</a:t>
            </a:fld>
            <a:endParaRPr lang="en-US"/>
          </a:p>
        </p:txBody>
      </p:sp>
    </p:spTree>
    <p:extLst>
      <p:ext uri="{BB962C8B-B14F-4D97-AF65-F5344CB8AC3E}">
        <p14:creationId xmlns:p14="http://schemas.microsoft.com/office/powerpoint/2010/main" val="1751906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After Show &amp; Sell orders have been placed and distributed, kernels will have the capability to order consignment through the PA Dutch Council website.</a:t>
            </a:r>
          </a:p>
        </p:txBody>
      </p:sp>
      <p:sp>
        <p:nvSpPr>
          <p:cNvPr id="4" name="Slide Number Placeholder 3"/>
          <p:cNvSpPr>
            <a:spLocks noGrp="1"/>
          </p:cNvSpPr>
          <p:nvPr>
            <p:ph type="sldNum" sz="quarter" idx="5"/>
          </p:nvPr>
        </p:nvSpPr>
        <p:spPr/>
        <p:txBody>
          <a:bodyPr/>
          <a:lstStyle/>
          <a:p>
            <a:fld id="{1F814CDF-CEC9-4538-90F5-51B3453F20CB}" type="slidenum">
              <a:rPr lang="en-US" smtClean="0"/>
              <a:t>42</a:t>
            </a:fld>
            <a:endParaRPr lang="en-US"/>
          </a:p>
        </p:txBody>
      </p:sp>
    </p:spTree>
    <p:extLst>
      <p:ext uri="{BB962C8B-B14F-4D97-AF65-F5344CB8AC3E}">
        <p14:creationId xmlns:p14="http://schemas.microsoft.com/office/powerpoint/2010/main" val="2556084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Unsold product needs to be return to the Council office the Wednesday after consignment pick up – gives us time to turn around your unsold product and get it in the hands of another unit – consignment must be paid by Wednesday noon following the pick up even if all is sold</a:t>
            </a:r>
          </a:p>
        </p:txBody>
      </p:sp>
      <p:sp>
        <p:nvSpPr>
          <p:cNvPr id="4" name="Slide Number Placeholder 3"/>
          <p:cNvSpPr>
            <a:spLocks noGrp="1"/>
          </p:cNvSpPr>
          <p:nvPr>
            <p:ph type="sldNum" sz="quarter" idx="5"/>
          </p:nvPr>
        </p:nvSpPr>
        <p:spPr/>
        <p:txBody>
          <a:bodyPr/>
          <a:lstStyle/>
          <a:p>
            <a:fld id="{1F814CDF-CEC9-4538-90F5-51B3453F20CB}" type="slidenum">
              <a:rPr lang="en-US" smtClean="0"/>
              <a:t>43</a:t>
            </a:fld>
            <a:endParaRPr lang="en-US"/>
          </a:p>
        </p:txBody>
      </p:sp>
    </p:spTree>
    <p:extLst>
      <p:ext uri="{BB962C8B-B14F-4D97-AF65-F5344CB8AC3E}">
        <p14:creationId xmlns:p14="http://schemas.microsoft.com/office/powerpoint/2010/main" val="3552956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explain warehouses</a:t>
            </a:r>
          </a:p>
        </p:txBody>
      </p:sp>
      <p:sp>
        <p:nvSpPr>
          <p:cNvPr id="4" name="Slide Number Placeholder 3"/>
          <p:cNvSpPr>
            <a:spLocks noGrp="1"/>
          </p:cNvSpPr>
          <p:nvPr>
            <p:ph type="sldNum" sz="quarter" idx="5"/>
          </p:nvPr>
        </p:nvSpPr>
        <p:spPr/>
        <p:txBody>
          <a:bodyPr/>
          <a:lstStyle/>
          <a:p>
            <a:fld id="{1F814CDF-CEC9-4538-90F5-51B3453F20CB}" type="slidenum">
              <a:rPr lang="en-US" smtClean="0"/>
              <a:t>44</a:t>
            </a:fld>
            <a:endParaRPr lang="en-US"/>
          </a:p>
        </p:txBody>
      </p:sp>
    </p:spTree>
    <p:extLst>
      <p:ext uri="{BB962C8B-B14F-4D97-AF65-F5344CB8AC3E}">
        <p14:creationId xmlns:p14="http://schemas.microsoft.com/office/powerpoint/2010/main" val="3634014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explain product pick up process – pick up scheduled through Sign Up Genius </a:t>
            </a:r>
          </a:p>
        </p:txBody>
      </p:sp>
      <p:sp>
        <p:nvSpPr>
          <p:cNvPr id="4" name="Slide Number Placeholder 3"/>
          <p:cNvSpPr>
            <a:spLocks noGrp="1"/>
          </p:cNvSpPr>
          <p:nvPr>
            <p:ph type="sldNum" sz="quarter" idx="5"/>
          </p:nvPr>
        </p:nvSpPr>
        <p:spPr/>
        <p:txBody>
          <a:bodyPr/>
          <a:lstStyle/>
          <a:p>
            <a:fld id="{1F814CDF-CEC9-4538-90F5-51B3453F20CB}" type="slidenum">
              <a:rPr lang="en-US" smtClean="0"/>
              <a:t>45</a:t>
            </a:fld>
            <a:endParaRPr lang="en-US"/>
          </a:p>
        </p:txBody>
      </p:sp>
    </p:spTree>
    <p:extLst>
      <p:ext uri="{BB962C8B-B14F-4D97-AF65-F5344CB8AC3E}">
        <p14:creationId xmlns:p14="http://schemas.microsoft.com/office/powerpoint/2010/main" val="3538568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explain returns</a:t>
            </a:r>
          </a:p>
        </p:txBody>
      </p:sp>
      <p:sp>
        <p:nvSpPr>
          <p:cNvPr id="4" name="Slide Number Placeholder 3"/>
          <p:cNvSpPr>
            <a:spLocks noGrp="1"/>
          </p:cNvSpPr>
          <p:nvPr>
            <p:ph type="sldNum" sz="quarter" idx="5"/>
          </p:nvPr>
        </p:nvSpPr>
        <p:spPr/>
        <p:txBody>
          <a:bodyPr/>
          <a:lstStyle/>
          <a:p>
            <a:fld id="{1F814CDF-CEC9-4538-90F5-51B3453F20CB}" type="slidenum">
              <a:rPr lang="en-US" smtClean="0"/>
              <a:t>46</a:t>
            </a:fld>
            <a:endParaRPr lang="en-US"/>
          </a:p>
        </p:txBody>
      </p:sp>
    </p:spTree>
    <p:extLst>
      <p:ext uri="{BB962C8B-B14F-4D97-AF65-F5344CB8AC3E}">
        <p14:creationId xmlns:p14="http://schemas.microsoft.com/office/powerpoint/2010/main" val="2016340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1F814CDF-CEC9-4538-90F5-51B3453F20CB}" type="slidenum">
              <a:rPr lang="en-US" smtClean="0"/>
              <a:t>47</a:t>
            </a:fld>
            <a:endParaRPr lang="en-US"/>
          </a:p>
        </p:txBody>
      </p:sp>
    </p:spTree>
    <p:extLst>
      <p:ext uri="{BB962C8B-B14F-4D97-AF65-F5344CB8AC3E}">
        <p14:creationId xmlns:p14="http://schemas.microsoft.com/office/powerpoint/2010/main" val="2930943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timing is very important – paperwork not handed in in a timely fashion will impact the accuracy of your invoices.</a:t>
            </a:r>
          </a:p>
        </p:txBody>
      </p:sp>
      <p:sp>
        <p:nvSpPr>
          <p:cNvPr id="4" name="Slide Number Placeholder 3"/>
          <p:cNvSpPr>
            <a:spLocks noGrp="1"/>
          </p:cNvSpPr>
          <p:nvPr>
            <p:ph type="sldNum" sz="quarter" idx="5"/>
          </p:nvPr>
        </p:nvSpPr>
        <p:spPr/>
        <p:txBody>
          <a:bodyPr/>
          <a:lstStyle/>
          <a:p>
            <a:fld id="{1F814CDF-CEC9-4538-90F5-51B3453F20CB}" type="slidenum">
              <a:rPr lang="en-US" smtClean="0"/>
              <a:t>48</a:t>
            </a:fld>
            <a:endParaRPr lang="en-US"/>
          </a:p>
        </p:txBody>
      </p:sp>
    </p:spTree>
    <p:extLst>
      <p:ext uri="{BB962C8B-B14F-4D97-AF65-F5344CB8AC3E}">
        <p14:creationId xmlns:p14="http://schemas.microsoft.com/office/powerpoint/2010/main" val="847681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Guidebook</a:t>
            </a:r>
          </a:p>
        </p:txBody>
      </p:sp>
      <p:sp>
        <p:nvSpPr>
          <p:cNvPr id="4" name="Slide Number Placeholder 3"/>
          <p:cNvSpPr>
            <a:spLocks noGrp="1"/>
          </p:cNvSpPr>
          <p:nvPr>
            <p:ph type="sldNum" sz="quarter" idx="5"/>
          </p:nvPr>
        </p:nvSpPr>
        <p:spPr/>
        <p:txBody>
          <a:bodyPr/>
          <a:lstStyle/>
          <a:p>
            <a:fld id="{1F814CDF-CEC9-4538-90F5-51B3453F20CB}" type="slidenum">
              <a:rPr lang="en-US" smtClean="0"/>
              <a:t>49</a:t>
            </a:fld>
            <a:endParaRPr lang="en-US"/>
          </a:p>
        </p:txBody>
      </p:sp>
    </p:spTree>
    <p:extLst>
      <p:ext uri="{BB962C8B-B14F-4D97-AF65-F5344CB8AC3E}">
        <p14:creationId xmlns:p14="http://schemas.microsoft.com/office/powerpoint/2010/main" val="6150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1F814CDF-CEC9-4538-90F5-51B3453F20CB}" type="slidenum">
              <a:rPr lang="en-US" smtClean="0"/>
              <a:t>5</a:t>
            </a:fld>
            <a:endParaRPr lang="en-US"/>
          </a:p>
        </p:txBody>
      </p:sp>
    </p:spTree>
    <p:extLst>
      <p:ext uri="{BB962C8B-B14F-4D97-AF65-F5344CB8AC3E}">
        <p14:creationId xmlns:p14="http://schemas.microsoft.com/office/powerpoint/2010/main" val="99663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Prize Sample Reservation Form – Popcorn Machine Reservation Form</a:t>
            </a:r>
          </a:p>
        </p:txBody>
      </p:sp>
      <p:sp>
        <p:nvSpPr>
          <p:cNvPr id="4" name="Slide Number Placeholder 3"/>
          <p:cNvSpPr>
            <a:spLocks noGrp="1"/>
          </p:cNvSpPr>
          <p:nvPr>
            <p:ph type="sldNum" sz="quarter" idx="5"/>
          </p:nvPr>
        </p:nvSpPr>
        <p:spPr/>
        <p:txBody>
          <a:bodyPr/>
          <a:lstStyle/>
          <a:p>
            <a:fld id="{1F814CDF-CEC9-4538-90F5-51B3453F20CB}" type="slidenum">
              <a:rPr lang="en-US" smtClean="0"/>
              <a:t>50</a:t>
            </a:fld>
            <a:endParaRPr lang="en-US"/>
          </a:p>
        </p:txBody>
      </p:sp>
    </p:spTree>
    <p:extLst>
      <p:ext uri="{BB962C8B-B14F-4D97-AF65-F5344CB8AC3E}">
        <p14:creationId xmlns:p14="http://schemas.microsoft.com/office/powerpoint/2010/main" val="1843965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Advertising Ideas – Drive Through Sales </a:t>
            </a:r>
          </a:p>
        </p:txBody>
      </p:sp>
      <p:sp>
        <p:nvSpPr>
          <p:cNvPr id="4" name="Slide Number Placeholder 3"/>
          <p:cNvSpPr>
            <a:spLocks noGrp="1"/>
          </p:cNvSpPr>
          <p:nvPr>
            <p:ph type="sldNum" sz="quarter" idx="5"/>
          </p:nvPr>
        </p:nvSpPr>
        <p:spPr/>
        <p:txBody>
          <a:bodyPr/>
          <a:lstStyle/>
          <a:p>
            <a:fld id="{1F814CDF-CEC9-4538-90F5-51B3453F20CB}" type="slidenum">
              <a:rPr lang="en-US" smtClean="0"/>
              <a:t>51</a:t>
            </a:fld>
            <a:endParaRPr lang="en-US"/>
          </a:p>
        </p:txBody>
      </p:sp>
    </p:spTree>
    <p:extLst>
      <p:ext uri="{BB962C8B-B14F-4D97-AF65-F5344CB8AC3E}">
        <p14:creationId xmlns:p14="http://schemas.microsoft.com/office/powerpoint/2010/main" val="3413066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Fun Unit Kickoff Ideas – Your Fun-Raiser Kickoff</a:t>
            </a:r>
          </a:p>
        </p:txBody>
      </p:sp>
      <p:sp>
        <p:nvSpPr>
          <p:cNvPr id="4" name="Slide Number Placeholder 3"/>
          <p:cNvSpPr>
            <a:spLocks noGrp="1"/>
          </p:cNvSpPr>
          <p:nvPr>
            <p:ph type="sldNum" sz="quarter" idx="5"/>
          </p:nvPr>
        </p:nvSpPr>
        <p:spPr/>
        <p:txBody>
          <a:bodyPr/>
          <a:lstStyle/>
          <a:p>
            <a:fld id="{1F814CDF-CEC9-4538-90F5-51B3453F20CB}" type="slidenum">
              <a:rPr lang="en-US" smtClean="0"/>
              <a:t>52</a:t>
            </a:fld>
            <a:endParaRPr lang="en-US"/>
          </a:p>
        </p:txBody>
      </p:sp>
    </p:spTree>
    <p:extLst>
      <p:ext uri="{BB962C8B-B14F-4D97-AF65-F5344CB8AC3E}">
        <p14:creationId xmlns:p14="http://schemas.microsoft.com/office/powerpoint/2010/main" val="1647714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Kernel Checklist – Suggested Unit Incentives</a:t>
            </a:r>
          </a:p>
        </p:txBody>
      </p:sp>
      <p:sp>
        <p:nvSpPr>
          <p:cNvPr id="4" name="Slide Number Placeholder 3"/>
          <p:cNvSpPr>
            <a:spLocks noGrp="1"/>
          </p:cNvSpPr>
          <p:nvPr>
            <p:ph type="sldNum" sz="quarter" idx="5"/>
          </p:nvPr>
        </p:nvSpPr>
        <p:spPr/>
        <p:txBody>
          <a:bodyPr/>
          <a:lstStyle/>
          <a:p>
            <a:fld id="{1F814CDF-CEC9-4538-90F5-51B3453F20CB}" type="slidenum">
              <a:rPr lang="en-US" smtClean="0"/>
              <a:t>53</a:t>
            </a:fld>
            <a:endParaRPr lang="en-US"/>
          </a:p>
        </p:txBody>
      </p:sp>
    </p:spTree>
    <p:extLst>
      <p:ext uri="{BB962C8B-B14F-4D97-AF65-F5344CB8AC3E}">
        <p14:creationId xmlns:p14="http://schemas.microsoft.com/office/powerpoint/2010/main" val="3481001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Planning/Goal Setting Worksheet – Scout Pickup/Settlement Form</a:t>
            </a:r>
          </a:p>
        </p:txBody>
      </p:sp>
      <p:sp>
        <p:nvSpPr>
          <p:cNvPr id="4" name="Slide Number Placeholder 3"/>
          <p:cNvSpPr>
            <a:spLocks noGrp="1"/>
          </p:cNvSpPr>
          <p:nvPr>
            <p:ph type="sldNum" sz="quarter" idx="5"/>
          </p:nvPr>
        </p:nvSpPr>
        <p:spPr/>
        <p:txBody>
          <a:bodyPr/>
          <a:lstStyle/>
          <a:p>
            <a:fld id="{1F814CDF-CEC9-4538-90F5-51B3453F20CB}" type="slidenum">
              <a:rPr lang="en-US" smtClean="0"/>
              <a:t>54</a:t>
            </a:fld>
            <a:endParaRPr lang="en-US"/>
          </a:p>
        </p:txBody>
      </p:sp>
    </p:spTree>
    <p:extLst>
      <p:ext uri="{BB962C8B-B14F-4D97-AF65-F5344CB8AC3E}">
        <p14:creationId xmlns:p14="http://schemas.microsoft.com/office/powerpoint/2010/main" val="847523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Whitley’s Flyer – Pecatonica River Flyer</a:t>
            </a:r>
          </a:p>
        </p:txBody>
      </p:sp>
      <p:sp>
        <p:nvSpPr>
          <p:cNvPr id="4" name="Slide Number Placeholder 3"/>
          <p:cNvSpPr>
            <a:spLocks noGrp="1"/>
          </p:cNvSpPr>
          <p:nvPr>
            <p:ph type="sldNum" sz="quarter" idx="5"/>
          </p:nvPr>
        </p:nvSpPr>
        <p:spPr/>
        <p:txBody>
          <a:bodyPr/>
          <a:lstStyle/>
          <a:p>
            <a:fld id="{1F814CDF-CEC9-4538-90F5-51B3453F20CB}" type="slidenum">
              <a:rPr lang="en-US" smtClean="0"/>
              <a:t>55</a:t>
            </a:fld>
            <a:endParaRPr lang="en-US"/>
          </a:p>
        </p:txBody>
      </p:sp>
    </p:spTree>
    <p:extLst>
      <p:ext uri="{BB962C8B-B14F-4D97-AF65-F5344CB8AC3E}">
        <p14:creationId xmlns:p14="http://schemas.microsoft.com/office/powerpoint/2010/main" val="35308453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Incentive Prize Form – Whitley’s Online Handout – a cheat sheet to use to identify the Scout during the check out process</a:t>
            </a:r>
          </a:p>
        </p:txBody>
      </p:sp>
      <p:sp>
        <p:nvSpPr>
          <p:cNvPr id="4" name="Slide Number Placeholder 3"/>
          <p:cNvSpPr>
            <a:spLocks noGrp="1"/>
          </p:cNvSpPr>
          <p:nvPr>
            <p:ph type="sldNum" sz="quarter" idx="5"/>
          </p:nvPr>
        </p:nvSpPr>
        <p:spPr/>
        <p:txBody>
          <a:bodyPr/>
          <a:lstStyle/>
          <a:p>
            <a:fld id="{1F814CDF-CEC9-4538-90F5-51B3453F20CB}" type="slidenum">
              <a:rPr lang="en-US" smtClean="0"/>
              <a:t>56</a:t>
            </a:fld>
            <a:endParaRPr lang="en-US"/>
          </a:p>
        </p:txBody>
      </p:sp>
    </p:spTree>
    <p:extLst>
      <p:ext uri="{BB962C8B-B14F-4D97-AF65-F5344CB8AC3E}">
        <p14:creationId xmlns:p14="http://schemas.microsoft.com/office/powerpoint/2010/main" val="1200194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THANK YOU!!!</a:t>
            </a:r>
          </a:p>
        </p:txBody>
      </p:sp>
      <p:sp>
        <p:nvSpPr>
          <p:cNvPr id="4" name="Slide Number Placeholder 3"/>
          <p:cNvSpPr>
            <a:spLocks noGrp="1"/>
          </p:cNvSpPr>
          <p:nvPr>
            <p:ph type="sldNum" sz="quarter" idx="5"/>
          </p:nvPr>
        </p:nvSpPr>
        <p:spPr/>
        <p:txBody>
          <a:bodyPr/>
          <a:lstStyle/>
          <a:p>
            <a:fld id="{1F814CDF-CEC9-4538-90F5-51B3453F20CB}" type="slidenum">
              <a:rPr lang="en-US" smtClean="0"/>
              <a:t>57</a:t>
            </a:fld>
            <a:endParaRPr lang="en-US"/>
          </a:p>
        </p:txBody>
      </p:sp>
    </p:spTree>
    <p:extLst>
      <p:ext uri="{BB962C8B-B14F-4D97-AF65-F5344CB8AC3E}">
        <p14:creationId xmlns:p14="http://schemas.microsoft.com/office/powerpoint/2010/main" val="3444171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Question?</a:t>
            </a:r>
          </a:p>
        </p:txBody>
      </p:sp>
      <p:sp>
        <p:nvSpPr>
          <p:cNvPr id="4" name="Slide Number Placeholder 3"/>
          <p:cNvSpPr>
            <a:spLocks noGrp="1"/>
          </p:cNvSpPr>
          <p:nvPr>
            <p:ph type="sldNum" sz="quarter" idx="5"/>
          </p:nvPr>
        </p:nvSpPr>
        <p:spPr/>
        <p:txBody>
          <a:bodyPr/>
          <a:lstStyle/>
          <a:p>
            <a:fld id="{1F814CDF-CEC9-4538-90F5-51B3453F20CB}" type="slidenum">
              <a:rPr lang="en-US" smtClean="0"/>
              <a:t>58</a:t>
            </a:fld>
            <a:endParaRPr lang="en-US"/>
          </a:p>
        </p:txBody>
      </p:sp>
    </p:spTree>
    <p:extLst>
      <p:ext uri="{BB962C8B-B14F-4D97-AF65-F5344CB8AC3E}">
        <p14:creationId xmlns:p14="http://schemas.microsoft.com/office/powerpoint/2010/main" val="322319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 Thank you to all the units who participated last year. Sold more than $300,000.00.</a:t>
            </a:r>
          </a:p>
        </p:txBody>
      </p:sp>
      <p:sp>
        <p:nvSpPr>
          <p:cNvPr id="4" name="Slide Number Placeholder 3"/>
          <p:cNvSpPr>
            <a:spLocks noGrp="1"/>
          </p:cNvSpPr>
          <p:nvPr>
            <p:ph type="sldNum" sz="quarter" idx="5"/>
          </p:nvPr>
        </p:nvSpPr>
        <p:spPr/>
        <p:txBody>
          <a:bodyPr/>
          <a:lstStyle/>
          <a:p>
            <a:fld id="{1F814CDF-CEC9-4538-90F5-51B3453F20CB}" type="slidenum">
              <a:rPr lang="en-US" smtClean="0"/>
              <a:t>6</a:t>
            </a:fld>
            <a:endParaRPr lang="en-US"/>
          </a:p>
        </p:txBody>
      </p:sp>
    </p:spTree>
    <p:extLst>
      <p:ext uri="{BB962C8B-B14F-4D97-AF65-F5344CB8AC3E}">
        <p14:creationId xmlns:p14="http://schemas.microsoft.com/office/powerpoint/2010/main" val="3339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r>
              <a:rPr lang="en-US" dirty="0"/>
              <a:t>Pack 44 – Veronica Swope		Troop 456B – Amy </a:t>
            </a:r>
            <a:r>
              <a:rPr lang="en-US" dirty="0" err="1"/>
              <a:t>McKelvy</a:t>
            </a:r>
            <a:r>
              <a:rPr lang="en-US" dirty="0"/>
              <a:t>		Pack 3204 – Kevin Grant</a:t>
            </a:r>
          </a:p>
        </p:txBody>
      </p:sp>
      <p:sp>
        <p:nvSpPr>
          <p:cNvPr id="4" name="Slide Number Placeholder 3"/>
          <p:cNvSpPr>
            <a:spLocks noGrp="1"/>
          </p:cNvSpPr>
          <p:nvPr>
            <p:ph type="sldNum" sz="quarter" idx="5"/>
          </p:nvPr>
        </p:nvSpPr>
        <p:spPr/>
        <p:txBody>
          <a:bodyPr/>
          <a:lstStyle/>
          <a:p>
            <a:fld id="{1F814CDF-CEC9-4538-90F5-51B3453F20CB}" type="slidenum">
              <a:rPr lang="en-US" smtClean="0"/>
              <a:t>7</a:t>
            </a:fld>
            <a:endParaRPr lang="en-US"/>
          </a:p>
        </p:txBody>
      </p:sp>
    </p:spTree>
    <p:extLst>
      <p:ext uri="{BB962C8B-B14F-4D97-AF65-F5344CB8AC3E}">
        <p14:creationId xmlns:p14="http://schemas.microsoft.com/office/powerpoint/2010/main" val="281769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r>
              <a:rPr lang="en-US" dirty="0"/>
              <a:t>Pack 125 Erin Brossman		Pack 19 Ashley Messer		Pack 82 Andrea Mull</a:t>
            </a:r>
          </a:p>
        </p:txBody>
      </p:sp>
      <p:sp>
        <p:nvSpPr>
          <p:cNvPr id="4" name="Slide Number Placeholder 3"/>
          <p:cNvSpPr>
            <a:spLocks noGrp="1"/>
          </p:cNvSpPr>
          <p:nvPr>
            <p:ph type="sldNum" sz="quarter" idx="5"/>
          </p:nvPr>
        </p:nvSpPr>
        <p:spPr/>
        <p:txBody>
          <a:bodyPr/>
          <a:lstStyle/>
          <a:p>
            <a:fld id="{1F814CDF-CEC9-4538-90F5-51B3453F20CB}" type="slidenum">
              <a:rPr lang="en-US" smtClean="0"/>
              <a:t>8</a:t>
            </a:fld>
            <a:endParaRPr lang="en-US"/>
          </a:p>
        </p:txBody>
      </p:sp>
    </p:spTree>
    <p:extLst>
      <p:ext uri="{BB962C8B-B14F-4D97-AF65-F5344CB8AC3E}">
        <p14:creationId xmlns:p14="http://schemas.microsoft.com/office/powerpoint/2010/main" val="88492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p>
          <a:p>
            <a:r>
              <a:rPr lang="en-US" dirty="0"/>
              <a:t>You can achieve great success too.  Set your sales goal – Conduct a fun and exciting kick off – Use unit incentives – Communicate with your Scout families – Participate in all methods of selling.</a:t>
            </a:r>
          </a:p>
        </p:txBody>
      </p:sp>
      <p:sp>
        <p:nvSpPr>
          <p:cNvPr id="4" name="Slide Number Placeholder 3"/>
          <p:cNvSpPr>
            <a:spLocks noGrp="1"/>
          </p:cNvSpPr>
          <p:nvPr>
            <p:ph type="sldNum" sz="quarter" idx="5"/>
          </p:nvPr>
        </p:nvSpPr>
        <p:spPr/>
        <p:txBody>
          <a:bodyPr/>
          <a:lstStyle/>
          <a:p>
            <a:fld id="{1F814CDF-CEC9-4538-90F5-51B3453F20CB}" type="slidenum">
              <a:rPr lang="en-US" smtClean="0"/>
              <a:t>9</a:t>
            </a:fld>
            <a:endParaRPr lang="en-US"/>
          </a:p>
        </p:txBody>
      </p:sp>
    </p:spTree>
    <p:extLst>
      <p:ext uri="{BB962C8B-B14F-4D97-AF65-F5344CB8AC3E}">
        <p14:creationId xmlns:p14="http://schemas.microsoft.com/office/powerpoint/2010/main" val="170134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9833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8212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83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696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44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39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834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454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0565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70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489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55905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7.png"/><Relationship Id="rId4" Type="http://schemas.openxmlformats.org/officeDocument/2006/relationships/diagramData" Target="../diagrams/data1.xml"/><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1.png"/><Relationship Id="rId7"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padutchbsa.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padutchbsa.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padutchbsa.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394-CA1D-CDFF-BD58-C1FDC2047DDF}"/>
              </a:ext>
            </a:extLst>
          </p:cNvPr>
          <p:cNvSpPr>
            <a:spLocks noGrp="1"/>
          </p:cNvSpPr>
          <p:nvPr>
            <p:ph type="ctrTitle"/>
          </p:nvPr>
        </p:nvSpPr>
        <p:spPr>
          <a:xfrm>
            <a:off x="5391039" y="1881610"/>
            <a:ext cx="3619853" cy="2538810"/>
          </a:xfrm>
        </p:spPr>
        <p:txBody>
          <a:bodyPr anchor="b">
            <a:noAutofit/>
          </a:bodyPr>
          <a:lstStyle/>
          <a:p>
            <a:r>
              <a:rPr lang="en-US" sz="5400" b="1" dirty="0"/>
              <a:t>2022 FALL PRODUCT SALE</a:t>
            </a:r>
          </a:p>
        </p:txBody>
      </p:sp>
      <p:sp>
        <p:nvSpPr>
          <p:cNvPr id="3" name="Subtitle 2">
            <a:extLst>
              <a:ext uri="{FF2B5EF4-FFF2-40B4-BE49-F238E27FC236}">
                <a16:creationId xmlns:a16="http://schemas.microsoft.com/office/drawing/2014/main" id="{600CCF0F-E84D-98CE-D87E-610A53FBAA38}"/>
              </a:ext>
            </a:extLst>
          </p:cNvPr>
          <p:cNvSpPr>
            <a:spLocks noGrp="1"/>
          </p:cNvSpPr>
          <p:nvPr>
            <p:ph type="subTitle" idx="1"/>
          </p:nvPr>
        </p:nvSpPr>
        <p:spPr>
          <a:xfrm>
            <a:off x="5598459" y="4654867"/>
            <a:ext cx="3065479" cy="626450"/>
          </a:xfrm>
        </p:spPr>
        <p:txBody>
          <a:bodyPr anchor="t">
            <a:noAutofit/>
          </a:bodyPr>
          <a:lstStyle/>
          <a:p>
            <a:pPr algn="l"/>
            <a:r>
              <a:rPr lang="en-US" sz="3300" dirty="0"/>
              <a:t>PA Dutch Council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37987F67-3C1E-1E09-0C24-A0D200E1313E}"/>
              </a:ext>
            </a:extLst>
          </p:cNvPr>
          <p:cNvPicPr>
            <a:picLocks noChangeAspect="1"/>
          </p:cNvPicPr>
          <p:nvPr/>
        </p:nvPicPr>
        <p:blipFill rotWithShape="1">
          <a:blip r:embed="rId3"/>
          <a:srcRect r="845" b="1"/>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729051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everal&#10;&#10;Description automatically generated">
            <a:extLst>
              <a:ext uri="{FF2B5EF4-FFF2-40B4-BE49-F238E27FC236}">
                <a16:creationId xmlns:a16="http://schemas.microsoft.com/office/drawing/2014/main" id="{6A95D270-3C09-5832-ABCC-C781948AA559}"/>
              </a:ext>
            </a:extLst>
          </p:cNvPr>
          <p:cNvPicPr>
            <a:picLocks noChangeAspect="1"/>
          </p:cNvPicPr>
          <p:nvPr/>
        </p:nvPicPr>
        <p:blipFill>
          <a:blip r:embed="rId3"/>
          <a:stretch>
            <a:fillRect/>
          </a:stretch>
        </p:blipFill>
        <p:spPr>
          <a:xfrm>
            <a:off x="-3463" y="928105"/>
            <a:ext cx="6957577" cy="5925715"/>
          </a:xfrm>
          <a:prstGeom prst="rect">
            <a:avLst/>
          </a:prstGeom>
        </p:spPr>
      </p:pic>
      <p:sp>
        <p:nvSpPr>
          <p:cNvPr id="3" name="TextBox 1">
            <a:extLst>
              <a:ext uri="{FF2B5EF4-FFF2-40B4-BE49-F238E27FC236}">
                <a16:creationId xmlns:a16="http://schemas.microsoft.com/office/drawing/2014/main" id="{88D23716-E10F-D77B-51DB-8BF984682A06}"/>
              </a:ext>
            </a:extLst>
          </p:cNvPr>
          <p:cNvSpPr txBox="1"/>
          <p:nvPr/>
        </p:nvSpPr>
        <p:spPr>
          <a:xfrm>
            <a:off x="850901" y="1795030"/>
            <a:ext cx="4916775" cy="130035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FFFFFF"/>
                </a:solidFill>
                <a:cs typeface="Calibri"/>
              </a:rPr>
              <a:t>15 Scouts sold more than 3,000.00</a:t>
            </a:r>
            <a:endParaRPr lang="en-US" sz="4000" b="1"/>
          </a:p>
        </p:txBody>
      </p:sp>
      <p:sp>
        <p:nvSpPr>
          <p:cNvPr id="7" name="Rectangle 6">
            <a:extLst>
              <a:ext uri="{FF2B5EF4-FFF2-40B4-BE49-F238E27FC236}">
                <a16:creationId xmlns:a16="http://schemas.microsoft.com/office/drawing/2014/main" id="{F5FCE14B-756E-210F-3BB4-858E638A4263}"/>
              </a:ext>
            </a:extLst>
          </p:cNvPr>
          <p:cNvSpPr/>
          <p:nvPr/>
        </p:nvSpPr>
        <p:spPr>
          <a:xfrm>
            <a:off x="0" y="0"/>
            <a:ext cx="5715000" cy="923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B9D956-4B85-1846-40FB-20D094AB0311}"/>
              </a:ext>
            </a:extLst>
          </p:cNvPr>
          <p:cNvSpPr/>
          <p:nvPr/>
        </p:nvSpPr>
        <p:spPr>
          <a:xfrm>
            <a:off x="5543549" y="1731"/>
            <a:ext cx="3602181" cy="68579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3F2B8C-2564-4893-DCEC-2E460E180560}"/>
              </a:ext>
            </a:extLst>
          </p:cNvPr>
          <p:cNvSpPr txBox="1"/>
          <p:nvPr/>
        </p:nvSpPr>
        <p:spPr>
          <a:xfrm>
            <a:off x="128949" y="-33554"/>
            <a:ext cx="6261388"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b="1" dirty="0">
                <a:solidFill>
                  <a:schemeClr val="bg1"/>
                </a:solidFill>
              </a:rPr>
              <a:t>2021 TOP SELLERS</a:t>
            </a:r>
            <a:endParaRPr lang="en-US" sz="6000" b="1" dirty="0">
              <a:solidFill>
                <a:schemeClr val="bg1"/>
              </a:solidFill>
              <a:cs typeface="Calibri"/>
            </a:endParaRPr>
          </a:p>
        </p:txBody>
      </p:sp>
      <p:sp>
        <p:nvSpPr>
          <p:cNvPr id="8" name="TextBox 1">
            <a:extLst>
              <a:ext uri="{FF2B5EF4-FFF2-40B4-BE49-F238E27FC236}">
                <a16:creationId xmlns:a16="http://schemas.microsoft.com/office/drawing/2014/main" id="{9A3714EF-BCD2-37BB-5E4D-792A93451B46}"/>
              </a:ext>
            </a:extLst>
          </p:cNvPr>
          <p:cNvSpPr txBox="1"/>
          <p:nvPr/>
        </p:nvSpPr>
        <p:spPr>
          <a:xfrm>
            <a:off x="5546726" y="809625"/>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James Spead        10,125.00</a:t>
            </a:r>
          </a:p>
        </p:txBody>
      </p:sp>
      <p:sp>
        <p:nvSpPr>
          <p:cNvPr id="9" name="TextBox 1">
            <a:extLst>
              <a:ext uri="{FF2B5EF4-FFF2-40B4-BE49-F238E27FC236}">
                <a16:creationId xmlns:a16="http://schemas.microsoft.com/office/drawing/2014/main" id="{613EFD58-3247-94B2-3E1D-0B43A02C482D}"/>
              </a:ext>
            </a:extLst>
          </p:cNvPr>
          <p:cNvSpPr txBox="1"/>
          <p:nvPr/>
        </p:nvSpPr>
        <p:spPr>
          <a:xfrm>
            <a:off x="5546725" y="1166812"/>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146    Stryker Hart           5,253.00</a:t>
            </a:r>
          </a:p>
        </p:txBody>
      </p:sp>
      <p:sp>
        <p:nvSpPr>
          <p:cNvPr id="10" name="TextBox 1">
            <a:extLst>
              <a:ext uri="{FF2B5EF4-FFF2-40B4-BE49-F238E27FC236}">
                <a16:creationId xmlns:a16="http://schemas.microsoft.com/office/drawing/2014/main" id="{530BD4FE-021F-45F0-9EE2-C8FEC2290722}"/>
              </a:ext>
            </a:extLst>
          </p:cNvPr>
          <p:cNvSpPr txBox="1"/>
          <p:nvPr/>
        </p:nvSpPr>
        <p:spPr>
          <a:xfrm>
            <a:off x="5546726" y="1490662"/>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Liam Arpey              5,157.00</a:t>
            </a:r>
          </a:p>
        </p:txBody>
      </p:sp>
      <p:sp>
        <p:nvSpPr>
          <p:cNvPr id="11" name="TextBox 1">
            <a:extLst>
              <a:ext uri="{FF2B5EF4-FFF2-40B4-BE49-F238E27FC236}">
                <a16:creationId xmlns:a16="http://schemas.microsoft.com/office/drawing/2014/main" id="{D542C4D0-09CE-2E17-0D42-29C9F1D28D8E}"/>
              </a:ext>
            </a:extLst>
          </p:cNvPr>
          <p:cNvSpPr txBox="1"/>
          <p:nvPr/>
        </p:nvSpPr>
        <p:spPr>
          <a:xfrm>
            <a:off x="5546725" y="1839912"/>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Landon </a:t>
            </a:r>
            <a:r>
              <a:rPr lang="en-US" sz="1500" b="1" dirty="0" err="1">
                <a:solidFill>
                  <a:srgbClr val="FFFFFF"/>
                </a:solidFill>
                <a:cs typeface="Calibri"/>
              </a:rPr>
              <a:t>Dippner</a:t>
            </a:r>
            <a:r>
              <a:rPr lang="en-US" sz="1500" b="1" dirty="0">
                <a:solidFill>
                  <a:srgbClr val="FFFFFF"/>
                </a:solidFill>
                <a:cs typeface="Calibri"/>
              </a:rPr>
              <a:t>     5,007.00</a:t>
            </a:r>
          </a:p>
        </p:txBody>
      </p:sp>
      <p:sp>
        <p:nvSpPr>
          <p:cNvPr id="12" name="TextBox 1">
            <a:extLst>
              <a:ext uri="{FF2B5EF4-FFF2-40B4-BE49-F238E27FC236}">
                <a16:creationId xmlns:a16="http://schemas.microsoft.com/office/drawing/2014/main" id="{0CCD7224-1AB7-026B-1E32-D6ADF1DB202B}"/>
              </a:ext>
            </a:extLst>
          </p:cNvPr>
          <p:cNvSpPr txBox="1"/>
          <p:nvPr/>
        </p:nvSpPr>
        <p:spPr>
          <a:xfrm>
            <a:off x="5546725" y="2184400"/>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3204  Kayla Grant            4,395.00</a:t>
            </a:r>
          </a:p>
        </p:txBody>
      </p:sp>
      <p:sp>
        <p:nvSpPr>
          <p:cNvPr id="13" name="TextBox 1">
            <a:extLst>
              <a:ext uri="{FF2B5EF4-FFF2-40B4-BE49-F238E27FC236}">
                <a16:creationId xmlns:a16="http://schemas.microsoft.com/office/drawing/2014/main" id="{EFEA7D7F-2075-DDEE-62C1-F02F6693F48B}"/>
              </a:ext>
            </a:extLst>
          </p:cNvPr>
          <p:cNvSpPr txBox="1"/>
          <p:nvPr/>
        </p:nvSpPr>
        <p:spPr>
          <a:xfrm>
            <a:off x="5546726" y="2514601"/>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Troop 439  Nathan Yang          4,095.00</a:t>
            </a:r>
          </a:p>
        </p:txBody>
      </p:sp>
      <p:sp>
        <p:nvSpPr>
          <p:cNvPr id="14" name="TextBox 1">
            <a:extLst>
              <a:ext uri="{FF2B5EF4-FFF2-40B4-BE49-F238E27FC236}">
                <a16:creationId xmlns:a16="http://schemas.microsoft.com/office/drawing/2014/main" id="{4AC8B30D-43BA-1F3A-D156-BCC07E9D0A69}"/>
              </a:ext>
            </a:extLst>
          </p:cNvPr>
          <p:cNvSpPr txBox="1"/>
          <p:nvPr/>
        </p:nvSpPr>
        <p:spPr>
          <a:xfrm>
            <a:off x="5546725" y="2882899"/>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Troop 44    Mark Spead            4,060.00</a:t>
            </a:r>
          </a:p>
        </p:txBody>
      </p:sp>
      <p:sp>
        <p:nvSpPr>
          <p:cNvPr id="15" name="TextBox 1">
            <a:extLst>
              <a:ext uri="{FF2B5EF4-FFF2-40B4-BE49-F238E27FC236}">
                <a16:creationId xmlns:a16="http://schemas.microsoft.com/office/drawing/2014/main" id="{C9BC09FD-6E71-FE09-CA0C-B33A9B5FD1B3}"/>
              </a:ext>
            </a:extLst>
          </p:cNvPr>
          <p:cNvSpPr txBox="1"/>
          <p:nvPr/>
        </p:nvSpPr>
        <p:spPr>
          <a:xfrm>
            <a:off x="5546725" y="3203575"/>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Austin Moyer          3,987.00</a:t>
            </a:r>
          </a:p>
        </p:txBody>
      </p:sp>
      <p:sp>
        <p:nvSpPr>
          <p:cNvPr id="16" name="TextBox 1">
            <a:extLst>
              <a:ext uri="{FF2B5EF4-FFF2-40B4-BE49-F238E27FC236}">
                <a16:creationId xmlns:a16="http://schemas.microsoft.com/office/drawing/2014/main" id="{8C543FD1-1166-2CA3-3E66-CA8FCFE76AF7}"/>
              </a:ext>
            </a:extLst>
          </p:cNvPr>
          <p:cNvSpPr txBox="1"/>
          <p:nvPr/>
        </p:nvSpPr>
        <p:spPr>
          <a:xfrm>
            <a:off x="5546726" y="3505200"/>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Cohen Ditmer         3,905.00</a:t>
            </a:r>
          </a:p>
        </p:txBody>
      </p:sp>
      <p:sp>
        <p:nvSpPr>
          <p:cNvPr id="17" name="TextBox 1">
            <a:extLst>
              <a:ext uri="{FF2B5EF4-FFF2-40B4-BE49-F238E27FC236}">
                <a16:creationId xmlns:a16="http://schemas.microsoft.com/office/drawing/2014/main" id="{BFDF18B3-52EF-D34A-95DC-9B918B56A7CF}"/>
              </a:ext>
            </a:extLst>
          </p:cNvPr>
          <p:cNvSpPr txBox="1"/>
          <p:nvPr/>
        </p:nvSpPr>
        <p:spPr>
          <a:xfrm>
            <a:off x="5546725" y="3868737"/>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44      Easton Arpey           3,506.00</a:t>
            </a:r>
          </a:p>
        </p:txBody>
      </p:sp>
      <p:sp>
        <p:nvSpPr>
          <p:cNvPr id="18" name="TextBox 1">
            <a:extLst>
              <a:ext uri="{FF2B5EF4-FFF2-40B4-BE49-F238E27FC236}">
                <a16:creationId xmlns:a16="http://schemas.microsoft.com/office/drawing/2014/main" id="{0F978997-1EF2-33D3-D716-BFFA2949D32B}"/>
              </a:ext>
            </a:extLst>
          </p:cNvPr>
          <p:cNvSpPr txBox="1"/>
          <p:nvPr/>
        </p:nvSpPr>
        <p:spPr>
          <a:xfrm>
            <a:off x="5546726" y="4237038"/>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82      Cheyenne Pedrick   3,371.00</a:t>
            </a:r>
          </a:p>
        </p:txBody>
      </p:sp>
      <p:sp>
        <p:nvSpPr>
          <p:cNvPr id="19" name="TextBox 1">
            <a:extLst>
              <a:ext uri="{FF2B5EF4-FFF2-40B4-BE49-F238E27FC236}">
                <a16:creationId xmlns:a16="http://schemas.microsoft.com/office/drawing/2014/main" id="{26E04544-9643-1CDD-6A43-EEF186D55852}"/>
              </a:ext>
            </a:extLst>
          </p:cNvPr>
          <p:cNvSpPr txBox="1"/>
          <p:nvPr/>
        </p:nvSpPr>
        <p:spPr>
          <a:xfrm>
            <a:off x="5546725" y="4567237"/>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Troop 142  Ethan </a:t>
            </a:r>
            <a:r>
              <a:rPr lang="en-US" sz="1500" b="1" dirty="0" err="1">
                <a:solidFill>
                  <a:srgbClr val="FFFFFF"/>
                </a:solidFill>
                <a:cs typeface="Calibri"/>
              </a:rPr>
              <a:t>Dippner</a:t>
            </a:r>
            <a:r>
              <a:rPr lang="en-US" sz="1500" b="1" dirty="0">
                <a:solidFill>
                  <a:srgbClr val="FFFFFF"/>
                </a:solidFill>
                <a:cs typeface="Calibri"/>
              </a:rPr>
              <a:t>        3,332.00</a:t>
            </a:r>
          </a:p>
        </p:txBody>
      </p:sp>
      <p:sp>
        <p:nvSpPr>
          <p:cNvPr id="20" name="TextBox 1">
            <a:extLst>
              <a:ext uri="{FF2B5EF4-FFF2-40B4-BE49-F238E27FC236}">
                <a16:creationId xmlns:a16="http://schemas.microsoft.com/office/drawing/2014/main" id="{1FCC8962-958F-70F4-A0E8-90A5E432E5EA}"/>
              </a:ext>
            </a:extLst>
          </p:cNvPr>
          <p:cNvSpPr txBox="1"/>
          <p:nvPr/>
        </p:nvSpPr>
        <p:spPr>
          <a:xfrm>
            <a:off x="5546726" y="4902200"/>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Troop 58    Johnny Kuhl            3,230.00</a:t>
            </a:r>
          </a:p>
        </p:txBody>
      </p:sp>
      <p:sp>
        <p:nvSpPr>
          <p:cNvPr id="21" name="TextBox 1">
            <a:extLst>
              <a:ext uri="{FF2B5EF4-FFF2-40B4-BE49-F238E27FC236}">
                <a16:creationId xmlns:a16="http://schemas.microsoft.com/office/drawing/2014/main" id="{75E6BD68-D055-9D16-CD0C-D3822DBB439E}"/>
              </a:ext>
            </a:extLst>
          </p:cNvPr>
          <p:cNvSpPr txBox="1"/>
          <p:nvPr/>
        </p:nvSpPr>
        <p:spPr>
          <a:xfrm>
            <a:off x="5546725" y="5246687"/>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19      Wyatt Messer         3,138.00</a:t>
            </a:r>
          </a:p>
        </p:txBody>
      </p:sp>
      <p:sp>
        <p:nvSpPr>
          <p:cNvPr id="22" name="TextBox 1">
            <a:extLst>
              <a:ext uri="{FF2B5EF4-FFF2-40B4-BE49-F238E27FC236}">
                <a16:creationId xmlns:a16="http://schemas.microsoft.com/office/drawing/2014/main" id="{310EBD6C-600C-7484-7F00-8546E093B6DE}"/>
              </a:ext>
            </a:extLst>
          </p:cNvPr>
          <p:cNvSpPr txBox="1"/>
          <p:nvPr/>
        </p:nvSpPr>
        <p:spPr>
          <a:xfrm>
            <a:off x="5546725" y="5567362"/>
            <a:ext cx="3494087" cy="3000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rgbClr val="FFFFFF"/>
                </a:solidFill>
                <a:cs typeface="Calibri"/>
              </a:rPr>
              <a:t>Pack 37      Spencer Rippley     3,017.00</a:t>
            </a:r>
          </a:p>
        </p:txBody>
      </p:sp>
    </p:spTree>
    <p:extLst>
      <p:ext uri="{BB962C8B-B14F-4D97-AF65-F5344CB8AC3E}">
        <p14:creationId xmlns:p14="http://schemas.microsoft.com/office/powerpoint/2010/main" val="29104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fltVal val="0"/>
                                          </p:val>
                                        </p:tav>
                                        <p:tav tm="100000">
                                          <p:val>
                                            <p:strVal val="#ppt_w"/>
                                          </p:val>
                                        </p:tav>
                                      </p:tavLst>
                                    </p:anim>
                                    <p:anim calcmode="lin" valueType="num">
                                      <p:cBhvr>
                                        <p:cTn id="64" dur="1000" fill="hold"/>
                                        <p:tgtEl>
                                          <p:spTgt spid="15"/>
                                        </p:tgtEl>
                                        <p:attrNameLst>
                                          <p:attrName>ppt_h</p:attrName>
                                        </p:attrNameLst>
                                      </p:cBhvr>
                                      <p:tavLst>
                                        <p:tav tm="0">
                                          <p:val>
                                            <p:fltVal val="0"/>
                                          </p:val>
                                        </p:tav>
                                        <p:tav tm="100000">
                                          <p:val>
                                            <p:strVal val="#ppt_h"/>
                                          </p:val>
                                        </p:tav>
                                      </p:tavLst>
                                    </p:anim>
                                    <p:anim calcmode="lin" valueType="num">
                                      <p:cBhvr>
                                        <p:cTn id="65" dur="1000" fill="hold"/>
                                        <p:tgtEl>
                                          <p:spTgt spid="15"/>
                                        </p:tgtEl>
                                        <p:attrNameLst>
                                          <p:attrName>style.rotation</p:attrName>
                                        </p:attrNameLst>
                                      </p:cBhvr>
                                      <p:tavLst>
                                        <p:tav tm="0">
                                          <p:val>
                                            <p:fltVal val="90"/>
                                          </p:val>
                                        </p:tav>
                                        <p:tav tm="100000">
                                          <p:val>
                                            <p:fltVal val="0"/>
                                          </p:val>
                                        </p:tav>
                                      </p:tavLst>
                                    </p:anim>
                                    <p:animEffect transition="in" filter="fade">
                                      <p:cBhvr>
                                        <p:cTn id="66" dur="1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fltVal val="0"/>
                                          </p:val>
                                        </p:tav>
                                        <p:tav tm="100000">
                                          <p:val>
                                            <p:strVal val="#ppt_w"/>
                                          </p:val>
                                        </p:tav>
                                      </p:tavLst>
                                    </p:anim>
                                    <p:anim calcmode="lin" valueType="num">
                                      <p:cBhvr>
                                        <p:cTn id="72" dur="1000" fill="hold"/>
                                        <p:tgtEl>
                                          <p:spTgt spid="14"/>
                                        </p:tgtEl>
                                        <p:attrNameLst>
                                          <p:attrName>ppt_h</p:attrName>
                                        </p:attrNameLst>
                                      </p:cBhvr>
                                      <p:tavLst>
                                        <p:tav tm="0">
                                          <p:val>
                                            <p:fltVal val="0"/>
                                          </p:val>
                                        </p:tav>
                                        <p:tav tm="100000">
                                          <p:val>
                                            <p:strVal val="#ppt_h"/>
                                          </p:val>
                                        </p:tav>
                                      </p:tavLst>
                                    </p:anim>
                                    <p:anim calcmode="lin" valueType="num">
                                      <p:cBhvr>
                                        <p:cTn id="73" dur="1000" fill="hold"/>
                                        <p:tgtEl>
                                          <p:spTgt spid="14"/>
                                        </p:tgtEl>
                                        <p:attrNameLst>
                                          <p:attrName>style.rotation</p:attrName>
                                        </p:attrNameLst>
                                      </p:cBhvr>
                                      <p:tavLst>
                                        <p:tav tm="0">
                                          <p:val>
                                            <p:fltVal val="90"/>
                                          </p:val>
                                        </p:tav>
                                        <p:tav tm="100000">
                                          <p:val>
                                            <p:fltVal val="0"/>
                                          </p:val>
                                        </p:tav>
                                      </p:tavLst>
                                    </p:anim>
                                    <p:animEffect transition="in" filter="fade">
                                      <p:cBhvr>
                                        <p:cTn id="74" dur="10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fltVal val="0"/>
                                          </p:val>
                                        </p:tav>
                                        <p:tav tm="100000">
                                          <p:val>
                                            <p:strVal val="#ppt_w"/>
                                          </p:val>
                                        </p:tav>
                                      </p:tavLst>
                                    </p:anim>
                                    <p:anim calcmode="lin" valueType="num">
                                      <p:cBhvr>
                                        <p:cTn id="80" dur="1000" fill="hold"/>
                                        <p:tgtEl>
                                          <p:spTgt spid="13"/>
                                        </p:tgtEl>
                                        <p:attrNameLst>
                                          <p:attrName>ppt_h</p:attrName>
                                        </p:attrNameLst>
                                      </p:cBhvr>
                                      <p:tavLst>
                                        <p:tav tm="0">
                                          <p:val>
                                            <p:fltVal val="0"/>
                                          </p:val>
                                        </p:tav>
                                        <p:tav tm="100000">
                                          <p:val>
                                            <p:strVal val="#ppt_h"/>
                                          </p:val>
                                        </p:tav>
                                      </p:tavLst>
                                    </p:anim>
                                    <p:anim calcmode="lin" valueType="num">
                                      <p:cBhvr>
                                        <p:cTn id="81" dur="1000" fill="hold"/>
                                        <p:tgtEl>
                                          <p:spTgt spid="13"/>
                                        </p:tgtEl>
                                        <p:attrNameLst>
                                          <p:attrName>style.rotation</p:attrName>
                                        </p:attrNameLst>
                                      </p:cBhvr>
                                      <p:tavLst>
                                        <p:tav tm="0">
                                          <p:val>
                                            <p:fltVal val="90"/>
                                          </p:val>
                                        </p:tav>
                                        <p:tav tm="100000">
                                          <p:val>
                                            <p:fltVal val="0"/>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1000" fill="hold"/>
                                        <p:tgtEl>
                                          <p:spTgt spid="12"/>
                                        </p:tgtEl>
                                        <p:attrNameLst>
                                          <p:attrName>ppt_w</p:attrName>
                                        </p:attrNameLst>
                                      </p:cBhvr>
                                      <p:tavLst>
                                        <p:tav tm="0">
                                          <p:val>
                                            <p:fltVal val="0"/>
                                          </p:val>
                                        </p:tav>
                                        <p:tav tm="100000">
                                          <p:val>
                                            <p:strVal val="#ppt_w"/>
                                          </p:val>
                                        </p:tav>
                                      </p:tavLst>
                                    </p:anim>
                                    <p:anim calcmode="lin" valueType="num">
                                      <p:cBhvr>
                                        <p:cTn id="88" dur="1000" fill="hold"/>
                                        <p:tgtEl>
                                          <p:spTgt spid="12"/>
                                        </p:tgtEl>
                                        <p:attrNameLst>
                                          <p:attrName>ppt_h</p:attrName>
                                        </p:attrNameLst>
                                      </p:cBhvr>
                                      <p:tavLst>
                                        <p:tav tm="0">
                                          <p:val>
                                            <p:fltVal val="0"/>
                                          </p:val>
                                        </p:tav>
                                        <p:tav tm="100000">
                                          <p:val>
                                            <p:strVal val="#ppt_h"/>
                                          </p:val>
                                        </p:tav>
                                      </p:tavLst>
                                    </p:anim>
                                    <p:anim calcmode="lin" valueType="num">
                                      <p:cBhvr>
                                        <p:cTn id="89" dur="1000" fill="hold"/>
                                        <p:tgtEl>
                                          <p:spTgt spid="12"/>
                                        </p:tgtEl>
                                        <p:attrNameLst>
                                          <p:attrName>style.rotation</p:attrName>
                                        </p:attrNameLst>
                                      </p:cBhvr>
                                      <p:tavLst>
                                        <p:tav tm="0">
                                          <p:val>
                                            <p:fltVal val="90"/>
                                          </p:val>
                                        </p:tav>
                                        <p:tav tm="100000">
                                          <p:val>
                                            <p:fltVal val="0"/>
                                          </p:val>
                                        </p:tav>
                                      </p:tavLst>
                                    </p:anim>
                                    <p:animEffect transition="in" filter="fade">
                                      <p:cBhvr>
                                        <p:cTn id="90" dur="10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1000" fill="hold"/>
                                        <p:tgtEl>
                                          <p:spTgt spid="11"/>
                                        </p:tgtEl>
                                        <p:attrNameLst>
                                          <p:attrName>ppt_w</p:attrName>
                                        </p:attrNameLst>
                                      </p:cBhvr>
                                      <p:tavLst>
                                        <p:tav tm="0">
                                          <p:val>
                                            <p:fltVal val="0"/>
                                          </p:val>
                                        </p:tav>
                                        <p:tav tm="100000">
                                          <p:val>
                                            <p:strVal val="#ppt_w"/>
                                          </p:val>
                                        </p:tav>
                                      </p:tavLst>
                                    </p:anim>
                                    <p:anim calcmode="lin" valueType="num">
                                      <p:cBhvr>
                                        <p:cTn id="96" dur="1000" fill="hold"/>
                                        <p:tgtEl>
                                          <p:spTgt spid="11"/>
                                        </p:tgtEl>
                                        <p:attrNameLst>
                                          <p:attrName>ppt_h</p:attrName>
                                        </p:attrNameLst>
                                      </p:cBhvr>
                                      <p:tavLst>
                                        <p:tav tm="0">
                                          <p:val>
                                            <p:fltVal val="0"/>
                                          </p:val>
                                        </p:tav>
                                        <p:tav tm="100000">
                                          <p:val>
                                            <p:strVal val="#ppt_h"/>
                                          </p:val>
                                        </p:tav>
                                      </p:tavLst>
                                    </p:anim>
                                    <p:anim calcmode="lin" valueType="num">
                                      <p:cBhvr>
                                        <p:cTn id="97" dur="1000" fill="hold"/>
                                        <p:tgtEl>
                                          <p:spTgt spid="11"/>
                                        </p:tgtEl>
                                        <p:attrNameLst>
                                          <p:attrName>style.rotation</p:attrName>
                                        </p:attrNameLst>
                                      </p:cBhvr>
                                      <p:tavLst>
                                        <p:tav tm="0">
                                          <p:val>
                                            <p:fltVal val="90"/>
                                          </p:val>
                                        </p:tav>
                                        <p:tav tm="100000">
                                          <p:val>
                                            <p:fltVal val="0"/>
                                          </p:val>
                                        </p:tav>
                                      </p:tavLst>
                                    </p:anim>
                                    <p:animEffect transition="in" filter="fade">
                                      <p:cBhvr>
                                        <p:cTn id="98" dur="1000"/>
                                        <p:tgtEl>
                                          <p:spTgt spid="11"/>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1000" fill="hold"/>
                                        <p:tgtEl>
                                          <p:spTgt spid="10"/>
                                        </p:tgtEl>
                                        <p:attrNameLst>
                                          <p:attrName>ppt_w</p:attrName>
                                        </p:attrNameLst>
                                      </p:cBhvr>
                                      <p:tavLst>
                                        <p:tav tm="0">
                                          <p:val>
                                            <p:fltVal val="0"/>
                                          </p:val>
                                        </p:tav>
                                        <p:tav tm="100000">
                                          <p:val>
                                            <p:strVal val="#ppt_w"/>
                                          </p:val>
                                        </p:tav>
                                      </p:tavLst>
                                    </p:anim>
                                    <p:anim calcmode="lin" valueType="num">
                                      <p:cBhvr>
                                        <p:cTn id="104" dur="1000" fill="hold"/>
                                        <p:tgtEl>
                                          <p:spTgt spid="10"/>
                                        </p:tgtEl>
                                        <p:attrNameLst>
                                          <p:attrName>ppt_h</p:attrName>
                                        </p:attrNameLst>
                                      </p:cBhvr>
                                      <p:tavLst>
                                        <p:tav tm="0">
                                          <p:val>
                                            <p:fltVal val="0"/>
                                          </p:val>
                                        </p:tav>
                                        <p:tav tm="100000">
                                          <p:val>
                                            <p:strVal val="#ppt_h"/>
                                          </p:val>
                                        </p:tav>
                                      </p:tavLst>
                                    </p:anim>
                                    <p:anim calcmode="lin" valueType="num">
                                      <p:cBhvr>
                                        <p:cTn id="105" dur="1000" fill="hold"/>
                                        <p:tgtEl>
                                          <p:spTgt spid="10"/>
                                        </p:tgtEl>
                                        <p:attrNameLst>
                                          <p:attrName>style.rotation</p:attrName>
                                        </p:attrNameLst>
                                      </p:cBhvr>
                                      <p:tavLst>
                                        <p:tav tm="0">
                                          <p:val>
                                            <p:fltVal val="90"/>
                                          </p:val>
                                        </p:tav>
                                        <p:tav tm="100000">
                                          <p:val>
                                            <p:fltVal val="0"/>
                                          </p:val>
                                        </p:tav>
                                      </p:tavLst>
                                    </p:anim>
                                    <p:animEffect transition="in" filter="fade">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p:cTn id="111" dur="1000" fill="hold"/>
                                        <p:tgtEl>
                                          <p:spTgt spid="9"/>
                                        </p:tgtEl>
                                        <p:attrNameLst>
                                          <p:attrName>ppt_w</p:attrName>
                                        </p:attrNameLst>
                                      </p:cBhvr>
                                      <p:tavLst>
                                        <p:tav tm="0">
                                          <p:val>
                                            <p:fltVal val="0"/>
                                          </p:val>
                                        </p:tav>
                                        <p:tav tm="100000">
                                          <p:val>
                                            <p:strVal val="#ppt_w"/>
                                          </p:val>
                                        </p:tav>
                                      </p:tavLst>
                                    </p:anim>
                                    <p:anim calcmode="lin" valueType="num">
                                      <p:cBhvr>
                                        <p:cTn id="112" dur="1000" fill="hold"/>
                                        <p:tgtEl>
                                          <p:spTgt spid="9"/>
                                        </p:tgtEl>
                                        <p:attrNameLst>
                                          <p:attrName>ppt_h</p:attrName>
                                        </p:attrNameLst>
                                      </p:cBhvr>
                                      <p:tavLst>
                                        <p:tav tm="0">
                                          <p:val>
                                            <p:fltVal val="0"/>
                                          </p:val>
                                        </p:tav>
                                        <p:tav tm="100000">
                                          <p:val>
                                            <p:strVal val="#ppt_h"/>
                                          </p:val>
                                        </p:tav>
                                      </p:tavLst>
                                    </p:anim>
                                    <p:anim calcmode="lin" valueType="num">
                                      <p:cBhvr>
                                        <p:cTn id="113" dur="1000" fill="hold"/>
                                        <p:tgtEl>
                                          <p:spTgt spid="9"/>
                                        </p:tgtEl>
                                        <p:attrNameLst>
                                          <p:attrName>style.rotation</p:attrName>
                                        </p:attrNameLst>
                                      </p:cBhvr>
                                      <p:tavLst>
                                        <p:tav tm="0">
                                          <p:val>
                                            <p:fltVal val="90"/>
                                          </p:val>
                                        </p:tav>
                                        <p:tav tm="100000">
                                          <p:val>
                                            <p:fltVal val="0"/>
                                          </p:val>
                                        </p:tav>
                                      </p:tavLst>
                                    </p:anim>
                                    <p:animEffect transition="in" filter="fade">
                                      <p:cBhvr>
                                        <p:cTn id="114" dur="1000"/>
                                        <p:tgtEl>
                                          <p:spTgt spid="9"/>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 calcmode="lin" valueType="num">
                                      <p:cBhvr>
                                        <p:cTn id="119" dur="1000" fill="hold"/>
                                        <p:tgtEl>
                                          <p:spTgt spid="8"/>
                                        </p:tgtEl>
                                        <p:attrNameLst>
                                          <p:attrName>ppt_w</p:attrName>
                                        </p:attrNameLst>
                                      </p:cBhvr>
                                      <p:tavLst>
                                        <p:tav tm="0">
                                          <p:val>
                                            <p:fltVal val="0"/>
                                          </p:val>
                                        </p:tav>
                                        <p:tav tm="100000">
                                          <p:val>
                                            <p:strVal val="#ppt_w"/>
                                          </p:val>
                                        </p:tav>
                                      </p:tavLst>
                                    </p:anim>
                                    <p:anim calcmode="lin" valueType="num">
                                      <p:cBhvr>
                                        <p:cTn id="120" dur="1000" fill="hold"/>
                                        <p:tgtEl>
                                          <p:spTgt spid="8"/>
                                        </p:tgtEl>
                                        <p:attrNameLst>
                                          <p:attrName>ppt_h</p:attrName>
                                        </p:attrNameLst>
                                      </p:cBhvr>
                                      <p:tavLst>
                                        <p:tav tm="0">
                                          <p:val>
                                            <p:fltVal val="0"/>
                                          </p:val>
                                        </p:tav>
                                        <p:tav tm="100000">
                                          <p:val>
                                            <p:strVal val="#ppt_h"/>
                                          </p:val>
                                        </p:tav>
                                      </p:tavLst>
                                    </p:anim>
                                    <p:anim calcmode="lin" valueType="num">
                                      <p:cBhvr>
                                        <p:cTn id="121" dur="1000" fill="hold"/>
                                        <p:tgtEl>
                                          <p:spTgt spid="8"/>
                                        </p:tgtEl>
                                        <p:attrNameLst>
                                          <p:attrName>style.rotation</p:attrName>
                                        </p:attrNameLst>
                                      </p:cBhvr>
                                      <p:tavLst>
                                        <p:tav tm="0">
                                          <p:val>
                                            <p:fltVal val="90"/>
                                          </p:val>
                                        </p:tav>
                                        <p:tav tm="100000">
                                          <p:val>
                                            <p:fltVal val="0"/>
                                          </p:val>
                                        </p:tav>
                                      </p:tavLst>
                                    </p:anim>
                                    <p:animEffect transition="in" filter="fade">
                                      <p:cBhvr>
                                        <p:cTn id="1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everal&#10;&#10;Description automatically generated">
            <a:extLst>
              <a:ext uri="{FF2B5EF4-FFF2-40B4-BE49-F238E27FC236}">
                <a16:creationId xmlns:a16="http://schemas.microsoft.com/office/drawing/2014/main" id="{6A95D270-3C09-5832-ABCC-C781948AA559}"/>
              </a:ext>
            </a:extLst>
          </p:cNvPr>
          <p:cNvPicPr>
            <a:picLocks noChangeAspect="1"/>
          </p:cNvPicPr>
          <p:nvPr/>
        </p:nvPicPr>
        <p:blipFill>
          <a:blip r:embed="rId3"/>
          <a:stretch>
            <a:fillRect/>
          </a:stretch>
        </p:blipFill>
        <p:spPr>
          <a:xfrm>
            <a:off x="-3463" y="928105"/>
            <a:ext cx="6957577" cy="5925715"/>
          </a:xfrm>
          <a:prstGeom prst="rect">
            <a:avLst/>
          </a:prstGeom>
        </p:spPr>
      </p:pic>
      <p:sp>
        <p:nvSpPr>
          <p:cNvPr id="3" name="TextBox 1">
            <a:extLst>
              <a:ext uri="{FF2B5EF4-FFF2-40B4-BE49-F238E27FC236}">
                <a16:creationId xmlns:a16="http://schemas.microsoft.com/office/drawing/2014/main" id="{88D23716-E10F-D77B-51DB-8BF984682A06}"/>
              </a:ext>
            </a:extLst>
          </p:cNvPr>
          <p:cNvSpPr txBox="1"/>
          <p:nvPr/>
        </p:nvSpPr>
        <p:spPr>
          <a:xfrm>
            <a:off x="850901" y="1795030"/>
            <a:ext cx="4916775" cy="130035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FFFFFF"/>
                </a:solidFill>
                <a:cs typeface="Calibri"/>
              </a:rPr>
              <a:t>15 Scouts sold more than 3,000.00</a:t>
            </a:r>
            <a:endParaRPr lang="en-US" sz="4000" b="1"/>
          </a:p>
        </p:txBody>
      </p:sp>
      <p:sp>
        <p:nvSpPr>
          <p:cNvPr id="7" name="Rectangle 6">
            <a:extLst>
              <a:ext uri="{FF2B5EF4-FFF2-40B4-BE49-F238E27FC236}">
                <a16:creationId xmlns:a16="http://schemas.microsoft.com/office/drawing/2014/main" id="{F5FCE14B-756E-210F-3BB4-858E638A4263}"/>
              </a:ext>
            </a:extLst>
          </p:cNvPr>
          <p:cNvSpPr/>
          <p:nvPr/>
        </p:nvSpPr>
        <p:spPr>
          <a:xfrm>
            <a:off x="0" y="0"/>
            <a:ext cx="5715000" cy="923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B9D956-4B85-1846-40FB-20D094AB0311}"/>
              </a:ext>
            </a:extLst>
          </p:cNvPr>
          <p:cNvSpPr/>
          <p:nvPr/>
        </p:nvSpPr>
        <p:spPr>
          <a:xfrm>
            <a:off x="5543549" y="1731"/>
            <a:ext cx="3602181" cy="68579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3F2B8C-2564-4893-DCEC-2E460E180560}"/>
              </a:ext>
            </a:extLst>
          </p:cNvPr>
          <p:cNvSpPr txBox="1"/>
          <p:nvPr/>
        </p:nvSpPr>
        <p:spPr>
          <a:xfrm>
            <a:off x="128949" y="-33554"/>
            <a:ext cx="6261388"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b="1" dirty="0">
                <a:solidFill>
                  <a:schemeClr val="bg1"/>
                </a:solidFill>
              </a:rPr>
              <a:t>2021 TOP SELLERS</a:t>
            </a:r>
            <a:endParaRPr lang="en-US" sz="6000" b="1" dirty="0">
              <a:solidFill>
                <a:schemeClr val="bg1"/>
              </a:solidFill>
              <a:cs typeface="Calibri"/>
            </a:endParaRPr>
          </a:p>
        </p:txBody>
      </p:sp>
      <p:sp>
        <p:nvSpPr>
          <p:cNvPr id="4" name="TextBox 1">
            <a:extLst>
              <a:ext uri="{FF2B5EF4-FFF2-40B4-BE49-F238E27FC236}">
                <a16:creationId xmlns:a16="http://schemas.microsoft.com/office/drawing/2014/main" id="{206B57E8-353F-4BC6-5C6B-AB1F4C9D6BBA}"/>
              </a:ext>
            </a:extLst>
          </p:cNvPr>
          <p:cNvSpPr txBox="1"/>
          <p:nvPr/>
        </p:nvSpPr>
        <p:spPr>
          <a:xfrm>
            <a:off x="6119812" y="461963"/>
            <a:ext cx="2446337" cy="1454244"/>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0" b="1" dirty="0">
                <a:solidFill>
                  <a:schemeClr val="bg1"/>
                </a:solidFill>
              </a:rPr>
              <a:t>You can do it too!</a:t>
            </a:r>
            <a:endParaRPr lang="en-US" sz="4500" b="1" dirty="0">
              <a:solidFill>
                <a:schemeClr val="bg1"/>
              </a:solidFill>
              <a:cs typeface="Calibri"/>
            </a:endParaRPr>
          </a:p>
        </p:txBody>
      </p:sp>
      <p:pic>
        <p:nvPicPr>
          <p:cNvPr id="24" name="Picture 24" descr="A picture containing grass, outdoor, tree, colorful&#10;&#10;Description automatically generated">
            <a:extLst>
              <a:ext uri="{FF2B5EF4-FFF2-40B4-BE49-F238E27FC236}">
                <a16:creationId xmlns:a16="http://schemas.microsoft.com/office/drawing/2014/main" id="{E4AC0D56-99EC-78E7-4034-8A3251D1C2C9}"/>
              </a:ext>
            </a:extLst>
          </p:cNvPr>
          <p:cNvPicPr>
            <a:picLocks noChangeAspect="1"/>
          </p:cNvPicPr>
          <p:nvPr/>
        </p:nvPicPr>
        <p:blipFill>
          <a:blip r:embed="rId4"/>
          <a:stretch>
            <a:fillRect/>
          </a:stretch>
        </p:blipFill>
        <p:spPr>
          <a:xfrm>
            <a:off x="6472238" y="4233863"/>
            <a:ext cx="2352675" cy="2352675"/>
          </a:xfrm>
          <a:prstGeom prst="rect">
            <a:avLst/>
          </a:prstGeom>
        </p:spPr>
      </p:pic>
      <p:pic>
        <p:nvPicPr>
          <p:cNvPr id="23" name="Picture 23" descr="A picture containing outdoor, skiing&#10;&#10;Description automatically generated">
            <a:extLst>
              <a:ext uri="{FF2B5EF4-FFF2-40B4-BE49-F238E27FC236}">
                <a16:creationId xmlns:a16="http://schemas.microsoft.com/office/drawing/2014/main" id="{DD98DDBC-B5F5-EF38-330F-8706924055D2}"/>
              </a:ext>
            </a:extLst>
          </p:cNvPr>
          <p:cNvPicPr>
            <a:picLocks noChangeAspect="1"/>
          </p:cNvPicPr>
          <p:nvPr/>
        </p:nvPicPr>
        <p:blipFill>
          <a:blip r:embed="rId5"/>
          <a:stretch>
            <a:fillRect/>
          </a:stretch>
        </p:blipFill>
        <p:spPr>
          <a:xfrm>
            <a:off x="5162550" y="1876425"/>
            <a:ext cx="2628900" cy="2771775"/>
          </a:xfrm>
          <a:prstGeom prst="rect">
            <a:avLst/>
          </a:prstGeom>
        </p:spPr>
      </p:pic>
    </p:spTree>
    <p:extLst>
      <p:ext uri="{BB962C8B-B14F-4D97-AF65-F5344CB8AC3E}">
        <p14:creationId xmlns:p14="http://schemas.microsoft.com/office/powerpoint/2010/main" val="310901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xt Box">
            <a:extLst>
              <a:ext uri="{FF2B5EF4-FFF2-40B4-BE49-F238E27FC236}">
                <a16:creationId xmlns:a16="http://schemas.microsoft.com/office/drawing/2014/main" id="{F289DC81-D94E-A760-7C94-78B932F9C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79BF85-C709-5539-FF09-5FF9B502A5A1}"/>
              </a:ext>
            </a:extLst>
          </p:cNvPr>
          <p:cNvSpPr/>
          <p:nvPr/>
        </p:nvSpPr>
        <p:spPr>
          <a:xfrm>
            <a:off x="280761" y="250144"/>
            <a:ext cx="3664856" cy="6489473"/>
          </a:xfrm>
          <a:prstGeom prst="rect">
            <a:avLst/>
          </a:prstGeom>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7AA06A23-61AF-F8BD-6B7F-73B9E5ABAC2E}"/>
              </a:ext>
            </a:extLst>
          </p:cNvPr>
          <p:cNvSpPr txBox="1"/>
          <p:nvPr/>
        </p:nvSpPr>
        <p:spPr>
          <a:xfrm>
            <a:off x="389845" y="440872"/>
            <a:ext cx="3455534" cy="14542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latin typeface="Calibri"/>
                <a:cs typeface="Calibri"/>
              </a:rPr>
              <a:t>TONIGHT'S</a:t>
            </a:r>
            <a:endParaRPr lang="en-US" sz="4500" b="1" dirty="0">
              <a:latin typeface="Bookman Old Style"/>
              <a:cs typeface="Calibri"/>
            </a:endParaRPr>
          </a:p>
          <a:p>
            <a:pPr algn="ctr"/>
            <a:r>
              <a:rPr lang="en-US" sz="4500" b="1" dirty="0">
                <a:latin typeface="Calibri"/>
                <a:cs typeface="Calibri"/>
              </a:rPr>
              <a:t>AGENDA</a:t>
            </a:r>
            <a:endParaRPr lang="en-US" sz="4500" b="1" dirty="0">
              <a:latin typeface="Bookman Old Style"/>
            </a:endParaRPr>
          </a:p>
        </p:txBody>
      </p:sp>
      <p:graphicFrame>
        <p:nvGraphicFramePr>
          <p:cNvPr id="3076" name="TextBox 3">
            <a:extLst>
              <a:ext uri="{FF2B5EF4-FFF2-40B4-BE49-F238E27FC236}">
                <a16:creationId xmlns:a16="http://schemas.microsoft.com/office/drawing/2014/main" id="{96093569-CB32-F8AE-DCDD-21EC9385BC15}"/>
              </a:ext>
            </a:extLst>
          </p:cNvPr>
          <p:cNvGraphicFramePr/>
          <p:nvPr>
            <p:extLst>
              <p:ext uri="{D42A27DB-BD31-4B8C-83A1-F6EECF244321}">
                <p14:modId xmlns:p14="http://schemas.microsoft.com/office/powerpoint/2010/main" val="79046291"/>
              </p:ext>
            </p:extLst>
          </p:nvPr>
        </p:nvGraphicFramePr>
        <p:xfrm>
          <a:off x="639877" y="1905341"/>
          <a:ext cx="2894239" cy="4224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1" descr="A picture containing person, grass, outdoor, tree&#10;&#10;Description automatically generated">
            <a:extLst>
              <a:ext uri="{FF2B5EF4-FFF2-40B4-BE49-F238E27FC236}">
                <a16:creationId xmlns:a16="http://schemas.microsoft.com/office/drawing/2014/main" id="{996E4F98-8E0C-892F-B1CE-4CB6572A4CFB}"/>
              </a:ext>
            </a:extLst>
          </p:cNvPr>
          <p:cNvPicPr>
            <a:picLocks noChangeAspect="1"/>
          </p:cNvPicPr>
          <p:nvPr/>
        </p:nvPicPr>
        <p:blipFill>
          <a:blip r:embed="rId9"/>
          <a:stretch>
            <a:fillRect/>
          </a:stretch>
        </p:blipFill>
        <p:spPr>
          <a:xfrm>
            <a:off x="4365851" y="102053"/>
            <a:ext cx="2912610" cy="3643314"/>
          </a:xfrm>
          <a:prstGeom prst="rect">
            <a:avLst/>
          </a:prstGeom>
        </p:spPr>
      </p:pic>
      <p:pic>
        <p:nvPicPr>
          <p:cNvPr id="12" name="Picture 12">
            <a:extLst>
              <a:ext uri="{FF2B5EF4-FFF2-40B4-BE49-F238E27FC236}">
                <a16:creationId xmlns:a16="http://schemas.microsoft.com/office/drawing/2014/main" id="{9F055BD6-F705-82EE-02F5-74A57ACE239C}"/>
              </a:ext>
            </a:extLst>
          </p:cNvPr>
          <p:cNvPicPr>
            <a:picLocks noChangeAspect="1"/>
          </p:cNvPicPr>
          <p:nvPr/>
        </p:nvPicPr>
        <p:blipFill>
          <a:blip r:embed="rId10"/>
          <a:stretch>
            <a:fillRect/>
          </a:stretch>
        </p:blipFill>
        <p:spPr>
          <a:xfrm>
            <a:off x="5012872" y="3323599"/>
            <a:ext cx="3924980" cy="3354053"/>
          </a:xfrm>
          <a:prstGeom prst="rect">
            <a:avLst/>
          </a:prstGeom>
        </p:spPr>
      </p:pic>
    </p:spTree>
    <p:extLst>
      <p:ext uri="{BB962C8B-B14F-4D97-AF65-F5344CB8AC3E}">
        <p14:creationId xmlns:p14="http://schemas.microsoft.com/office/powerpoint/2010/main" val="3519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xt Box">
            <a:extLst>
              <a:ext uri="{FF2B5EF4-FFF2-40B4-BE49-F238E27FC236}">
                <a16:creationId xmlns:a16="http://schemas.microsoft.com/office/drawing/2014/main" id="{F289DC81-D94E-A760-7C94-78B932F9C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79BF85-C709-5539-FF09-5FF9B502A5A1}"/>
              </a:ext>
            </a:extLst>
          </p:cNvPr>
          <p:cNvSpPr/>
          <p:nvPr/>
        </p:nvSpPr>
        <p:spPr>
          <a:xfrm>
            <a:off x="280761" y="250144"/>
            <a:ext cx="3664856" cy="6489473"/>
          </a:xfrm>
          <a:prstGeom prst="rect">
            <a:avLst/>
          </a:prstGeom>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7AA06A23-61AF-F8BD-6B7F-73B9E5ABAC2E}"/>
              </a:ext>
            </a:extLst>
          </p:cNvPr>
          <p:cNvSpPr txBox="1"/>
          <p:nvPr/>
        </p:nvSpPr>
        <p:spPr>
          <a:xfrm>
            <a:off x="308202" y="308203"/>
            <a:ext cx="3455534"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latin typeface="Calibri"/>
                <a:cs typeface="Calibri"/>
              </a:rPr>
              <a:t>2022 DATES</a:t>
            </a:r>
          </a:p>
        </p:txBody>
      </p:sp>
      <p:sp>
        <p:nvSpPr>
          <p:cNvPr id="3253" name="TextBox 3252">
            <a:extLst>
              <a:ext uri="{FF2B5EF4-FFF2-40B4-BE49-F238E27FC236}">
                <a16:creationId xmlns:a16="http://schemas.microsoft.com/office/drawing/2014/main" id="{1D3C1F6C-B466-BA5C-3CEA-ACDD430C390B}"/>
              </a:ext>
            </a:extLst>
          </p:cNvPr>
          <p:cNvSpPr txBox="1"/>
          <p:nvPr/>
        </p:nvSpPr>
        <p:spPr>
          <a:xfrm>
            <a:off x="379640" y="961345"/>
            <a:ext cx="3455533" cy="625555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7/14 Fall Product Kickoff</a:t>
            </a:r>
            <a:endParaRPr lang="en-US" sz="1500" b="1" dirty="0">
              <a:cs typeface="Calibri"/>
            </a:endParaRPr>
          </a:p>
          <a:p>
            <a:r>
              <a:rPr lang="en-US" sz="1500" b="1" dirty="0">
                <a:cs typeface="Calibri"/>
              </a:rPr>
              <a:t>7/21 Selling Techniques Webinar</a:t>
            </a:r>
          </a:p>
          <a:p>
            <a:r>
              <a:rPr lang="en-US" sz="1500" b="1" dirty="0">
                <a:cs typeface="Calibri"/>
              </a:rPr>
              <a:t>7/28 Ordering Webinar</a:t>
            </a:r>
          </a:p>
          <a:p>
            <a:endParaRPr lang="en-US" sz="1500" b="1" dirty="0">
              <a:cs typeface="Calibri"/>
            </a:endParaRPr>
          </a:p>
          <a:p>
            <a:r>
              <a:rPr lang="en-US" sz="1500" b="1" dirty="0">
                <a:cs typeface="Calibri"/>
              </a:rPr>
              <a:t>8/1 Sale Begins</a:t>
            </a:r>
          </a:p>
          <a:p>
            <a:r>
              <a:rPr lang="en-US" sz="1500" b="1" dirty="0">
                <a:cs typeface="Calibri"/>
              </a:rPr>
              <a:t>8/2 Show &amp; Sell Orders Due</a:t>
            </a:r>
          </a:p>
          <a:p>
            <a:r>
              <a:rPr lang="en-US" sz="1500" b="1" dirty="0">
                <a:cs typeface="Calibri"/>
              </a:rPr>
              <a:t>8/24 Product Sort at Warehouses</a:t>
            </a:r>
          </a:p>
          <a:p>
            <a:r>
              <a:rPr lang="en-US" sz="1500" b="1" dirty="0">
                <a:cs typeface="Calibri"/>
              </a:rPr>
              <a:t>8/25 Product Distribution</a:t>
            </a:r>
          </a:p>
          <a:p>
            <a:endParaRPr lang="en-US" sz="1500" b="1" dirty="0">
              <a:cs typeface="Calibri"/>
            </a:endParaRPr>
          </a:p>
          <a:p>
            <a:r>
              <a:rPr lang="en-US" sz="1500" b="1" dirty="0">
                <a:cs typeface="Calibri"/>
              </a:rPr>
              <a:t>9/8 Additional Orders Due</a:t>
            </a:r>
          </a:p>
          <a:p>
            <a:r>
              <a:rPr lang="en-US" sz="1500" b="1" dirty="0">
                <a:cs typeface="Calibri"/>
              </a:rPr>
              <a:t>9/16 Additional Order Delivery</a:t>
            </a:r>
          </a:p>
          <a:p>
            <a:r>
              <a:rPr lang="en-US" sz="1500" b="1" dirty="0">
                <a:cs typeface="Calibri"/>
              </a:rPr>
              <a:t>9/22 Additional Orders Due</a:t>
            </a:r>
          </a:p>
          <a:p>
            <a:r>
              <a:rPr lang="en-US" sz="1500" b="1" dirty="0">
                <a:cs typeface="Calibri"/>
              </a:rPr>
              <a:t>9/30 Additional Order Delivery</a:t>
            </a:r>
          </a:p>
          <a:p>
            <a:endParaRPr lang="en-US" sz="1500" b="1" dirty="0">
              <a:cs typeface="Calibri"/>
            </a:endParaRPr>
          </a:p>
          <a:p>
            <a:r>
              <a:rPr lang="en-US" sz="1500" b="1" dirty="0">
                <a:cs typeface="Calibri"/>
              </a:rPr>
              <a:t>10/13 Show &amp; Sell Returns</a:t>
            </a:r>
          </a:p>
          <a:p>
            <a:r>
              <a:rPr lang="en-US" sz="1500" b="1" dirty="0">
                <a:cs typeface="Calibri"/>
              </a:rPr>
              <a:t>10/14 Show &amp; Sell Returns</a:t>
            </a:r>
          </a:p>
          <a:p>
            <a:r>
              <a:rPr lang="en-US" sz="1500" b="1" i="1" dirty="0">
                <a:cs typeface="Calibri"/>
              </a:rPr>
              <a:t>(Under Product Pick Up &amp; Returns - 10/17 for returns is incorrect!)</a:t>
            </a:r>
          </a:p>
          <a:p>
            <a:r>
              <a:rPr lang="en-US" sz="1500" b="1" dirty="0">
                <a:cs typeface="Calibri"/>
              </a:rPr>
              <a:t>10/17 Take Orders Due &amp; Prize Orders Due</a:t>
            </a:r>
          </a:p>
          <a:p>
            <a:r>
              <a:rPr lang="en-US" sz="1500" b="1" dirty="0">
                <a:cs typeface="Calibri"/>
              </a:rPr>
              <a:t>10/31 Show &amp; Sell Money Due</a:t>
            </a:r>
          </a:p>
          <a:p>
            <a:endParaRPr lang="en-US" sz="1500" b="1" dirty="0">
              <a:cs typeface="Calibri"/>
            </a:endParaRPr>
          </a:p>
          <a:p>
            <a:r>
              <a:rPr lang="en-US" sz="1500" b="1" dirty="0">
                <a:cs typeface="Calibri"/>
              </a:rPr>
              <a:t>11/9 Product Sort at Warehouses</a:t>
            </a:r>
          </a:p>
          <a:p>
            <a:r>
              <a:rPr lang="en-US" sz="1500" b="1" dirty="0">
                <a:cs typeface="Calibri"/>
              </a:rPr>
              <a:t>11/10 Product Distribution</a:t>
            </a:r>
          </a:p>
          <a:p>
            <a:r>
              <a:rPr lang="en-US" sz="1500" b="1" dirty="0">
                <a:cs typeface="Calibri"/>
              </a:rPr>
              <a:t>11/30 Take Order Money Due</a:t>
            </a:r>
          </a:p>
          <a:p>
            <a:endParaRPr lang="en-US" sz="1350" b="1" dirty="0">
              <a:cs typeface="Calibri"/>
            </a:endParaRPr>
          </a:p>
          <a:p>
            <a:endParaRPr lang="en-US" sz="1350" b="1" dirty="0">
              <a:cs typeface="Calibri"/>
            </a:endParaRPr>
          </a:p>
        </p:txBody>
      </p:sp>
      <p:pic>
        <p:nvPicPr>
          <p:cNvPr id="3254" name="Picture 3254">
            <a:extLst>
              <a:ext uri="{FF2B5EF4-FFF2-40B4-BE49-F238E27FC236}">
                <a16:creationId xmlns:a16="http://schemas.microsoft.com/office/drawing/2014/main" id="{B39E451A-C3E3-0783-C0AE-9CF5CB550691}"/>
              </a:ext>
            </a:extLst>
          </p:cNvPr>
          <p:cNvPicPr>
            <a:picLocks noChangeAspect="1"/>
          </p:cNvPicPr>
          <p:nvPr/>
        </p:nvPicPr>
        <p:blipFill>
          <a:blip r:embed="rId4"/>
          <a:stretch>
            <a:fillRect/>
          </a:stretch>
        </p:blipFill>
        <p:spPr>
          <a:xfrm>
            <a:off x="4533220" y="399502"/>
            <a:ext cx="4108676" cy="3293345"/>
          </a:xfrm>
          <a:prstGeom prst="rect">
            <a:avLst/>
          </a:prstGeom>
        </p:spPr>
      </p:pic>
      <p:pic>
        <p:nvPicPr>
          <p:cNvPr id="3255" name="Picture 3255">
            <a:extLst>
              <a:ext uri="{FF2B5EF4-FFF2-40B4-BE49-F238E27FC236}">
                <a16:creationId xmlns:a16="http://schemas.microsoft.com/office/drawing/2014/main" id="{38FA100C-BF68-A8DE-2791-1F263C0C631C}"/>
              </a:ext>
            </a:extLst>
          </p:cNvPr>
          <p:cNvPicPr>
            <a:picLocks noChangeAspect="1"/>
          </p:cNvPicPr>
          <p:nvPr/>
        </p:nvPicPr>
        <p:blipFill>
          <a:blip r:embed="rId5"/>
          <a:stretch>
            <a:fillRect/>
          </a:stretch>
        </p:blipFill>
        <p:spPr>
          <a:xfrm>
            <a:off x="5753779" y="2796267"/>
            <a:ext cx="3116717" cy="3898448"/>
          </a:xfrm>
          <a:prstGeom prst="rect">
            <a:avLst/>
          </a:prstGeom>
        </p:spPr>
      </p:pic>
    </p:spTree>
    <p:extLst>
      <p:ext uri="{BB962C8B-B14F-4D97-AF65-F5344CB8AC3E}">
        <p14:creationId xmlns:p14="http://schemas.microsoft.com/office/powerpoint/2010/main" val="244253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1999AF-D662-0F1C-09DB-B439682424AD}"/>
              </a:ext>
            </a:extLst>
          </p:cNvPr>
          <p:cNvSpPr txBox="1"/>
          <p:nvPr/>
        </p:nvSpPr>
        <p:spPr>
          <a:xfrm>
            <a:off x="-38100" y="-47625"/>
            <a:ext cx="9296400" cy="6981825"/>
          </a:xfrm>
          <a:prstGeom prst="rect">
            <a:avLst/>
          </a:prstGeom>
          <a:blipFill>
            <a:blip r:embed="rId3"/>
            <a:tile tx="0" ty="0" sx="100000" sy="100000" flip="none" algn="tl"/>
          </a:blip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2C14DB4B-B4DA-E277-90BF-CD40F60ABCC3}"/>
              </a:ext>
            </a:extLst>
          </p:cNvPr>
          <p:cNvSpPr txBox="1"/>
          <p:nvPr/>
        </p:nvSpPr>
        <p:spPr>
          <a:xfrm>
            <a:off x="274866" y="74159"/>
            <a:ext cx="8650060"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PATH TO ADVANCEMENT</a:t>
            </a:r>
          </a:p>
        </p:txBody>
      </p:sp>
      <p:pic>
        <p:nvPicPr>
          <p:cNvPr id="8" name="Picture 8" descr="A picture containing text, slot machine, screenshot&#10;&#10;Description automatically generated">
            <a:extLst>
              <a:ext uri="{FF2B5EF4-FFF2-40B4-BE49-F238E27FC236}">
                <a16:creationId xmlns:a16="http://schemas.microsoft.com/office/drawing/2014/main" id="{2007BDC6-6EE3-D3A8-E19A-9214ADFFEF7E}"/>
              </a:ext>
            </a:extLst>
          </p:cNvPr>
          <p:cNvPicPr>
            <a:picLocks noChangeAspect="1"/>
          </p:cNvPicPr>
          <p:nvPr/>
        </p:nvPicPr>
        <p:blipFill>
          <a:blip r:embed="rId4"/>
          <a:stretch>
            <a:fillRect/>
          </a:stretch>
        </p:blipFill>
        <p:spPr>
          <a:xfrm>
            <a:off x="165327" y="710973"/>
            <a:ext cx="1785937" cy="2815998"/>
          </a:xfrm>
          <a:prstGeom prst="rect">
            <a:avLst/>
          </a:prstGeom>
        </p:spPr>
      </p:pic>
      <p:pic>
        <p:nvPicPr>
          <p:cNvPr id="9" name="Picture 9">
            <a:extLst>
              <a:ext uri="{FF2B5EF4-FFF2-40B4-BE49-F238E27FC236}">
                <a16:creationId xmlns:a16="http://schemas.microsoft.com/office/drawing/2014/main" id="{8060867A-B06D-53EA-72A6-34AA8C84DB42}"/>
              </a:ext>
            </a:extLst>
          </p:cNvPr>
          <p:cNvPicPr>
            <a:picLocks noChangeAspect="1"/>
          </p:cNvPicPr>
          <p:nvPr/>
        </p:nvPicPr>
        <p:blipFill>
          <a:blip r:embed="rId5"/>
          <a:stretch>
            <a:fillRect/>
          </a:stretch>
        </p:blipFill>
        <p:spPr>
          <a:xfrm>
            <a:off x="1875575" y="984648"/>
            <a:ext cx="2159794" cy="2454388"/>
          </a:xfrm>
          <a:prstGeom prst="rect">
            <a:avLst/>
          </a:prstGeom>
        </p:spPr>
      </p:pic>
      <p:pic>
        <p:nvPicPr>
          <p:cNvPr id="10" name="Picture 10" descr="Diagram, polygon&#10;&#10;Description automatically generated">
            <a:extLst>
              <a:ext uri="{FF2B5EF4-FFF2-40B4-BE49-F238E27FC236}">
                <a16:creationId xmlns:a16="http://schemas.microsoft.com/office/drawing/2014/main" id="{DC221FC9-4C41-01B2-B4C8-F548DD68D7CF}"/>
              </a:ext>
            </a:extLst>
          </p:cNvPr>
          <p:cNvPicPr>
            <a:picLocks noChangeAspect="1"/>
          </p:cNvPicPr>
          <p:nvPr/>
        </p:nvPicPr>
        <p:blipFill>
          <a:blip r:embed="rId6"/>
          <a:stretch>
            <a:fillRect/>
          </a:stretch>
        </p:blipFill>
        <p:spPr>
          <a:xfrm>
            <a:off x="276736" y="3717642"/>
            <a:ext cx="1974737" cy="2346212"/>
          </a:xfrm>
          <a:prstGeom prst="rect">
            <a:avLst/>
          </a:prstGeom>
        </p:spPr>
      </p:pic>
      <p:pic>
        <p:nvPicPr>
          <p:cNvPr id="11" name="Picture 11" descr="A picture containing shape&#10;&#10;Description automatically generated">
            <a:extLst>
              <a:ext uri="{FF2B5EF4-FFF2-40B4-BE49-F238E27FC236}">
                <a16:creationId xmlns:a16="http://schemas.microsoft.com/office/drawing/2014/main" id="{EA6D3D95-09A7-CD6E-22C9-A9DC58A5A1D9}"/>
              </a:ext>
            </a:extLst>
          </p:cNvPr>
          <p:cNvPicPr>
            <a:picLocks noChangeAspect="1"/>
          </p:cNvPicPr>
          <p:nvPr/>
        </p:nvPicPr>
        <p:blipFill>
          <a:blip r:embed="rId7"/>
          <a:stretch>
            <a:fillRect/>
          </a:stretch>
        </p:blipFill>
        <p:spPr>
          <a:xfrm>
            <a:off x="2163367" y="3327116"/>
            <a:ext cx="2075429" cy="2679587"/>
          </a:xfrm>
          <a:prstGeom prst="rect">
            <a:avLst/>
          </a:prstGeom>
        </p:spPr>
      </p:pic>
      <p:pic>
        <p:nvPicPr>
          <p:cNvPr id="12" name="Picture 12">
            <a:extLst>
              <a:ext uri="{FF2B5EF4-FFF2-40B4-BE49-F238E27FC236}">
                <a16:creationId xmlns:a16="http://schemas.microsoft.com/office/drawing/2014/main" id="{F034BB38-263D-6EBF-EC28-75CEFD2D9516}"/>
              </a:ext>
            </a:extLst>
          </p:cNvPr>
          <p:cNvPicPr>
            <a:picLocks noChangeAspect="1"/>
          </p:cNvPicPr>
          <p:nvPr/>
        </p:nvPicPr>
        <p:blipFill>
          <a:blip r:embed="rId8"/>
          <a:stretch>
            <a:fillRect/>
          </a:stretch>
        </p:blipFill>
        <p:spPr>
          <a:xfrm>
            <a:off x="4446475" y="1065781"/>
            <a:ext cx="2298926" cy="2725510"/>
          </a:xfrm>
          <a:prstGeom prst="rect">
            <a:avLst/>
          </a:prstGeom>
        </p:spPr>
      </p:pic>
      <p:pic>
        <p:nvPicPr>
          <p:cNvPr id="14" name="Picture 14" descr="Chart&#10;&#10;Description automatically generated">
            <a:extLst>
              <a:ext uri="{FF2B5EF4-FFF2-40B4-BE49-F238E27FC236}">
                <a16:creationId xmlns:a16="http://schemas.microsoft.com/office/drawing/2014/main" id="{F7D40DCA-3C86-54B1-C630-AE075E318FD7}"/>
              </a:ext>
            </a:extLst>
          </p:cNvPr>
          <p:cNvPicPr>
            <a:picLocks noChangeAspect="1"/>
          </p:cNvPicPr>
          <p:nvPr/>
        </p:nvPicPr>
        <p:blipFill>
          <a:blip r:embed="rId9"/>
          <a:stretch>
            <a:fillRect/>
          </a:stretch>
        </p:blipFill>
        <p:spPr>
          <a:xfrm>
            <a:off x="5473644" y="3651988"/>
            <a:ext cx="2313554" cy="3130663"/>
          </a:xfrm>
          <a:prstGeom prst="rect">
            <a:avLst/>
          </a:prstGeom>
        </p:spPr>
      </p:pic>
      <p:pic>
        <p:nvPicPr>
          <p:cNvPr id="15" name="Picture 15" descr="Graphical user interface, website&#10;&#10;Description automatically generated">
            <a:extLst>
              <a:ext uri="{FF2B5EF4-FFF2-40B4-BE49-F238E27FC236}">
                <a16:creationId xmlns:a16="http://schemas.microsoft.com/office/drawing/2014/main" id="{6A0712B3-C344-4639-FD0F-E24CCAE0E47D}"/>
              </a:ext>
            </a:extLst>
          </p:cNvPr>
          <p:cNvPicPr>
            <a:picLocks noChangeAspect="1"/>
          </p:cNvPicPr>
          <p:nvPr/>
        </p:nvPicPr>
        <p:blipFill>
          <a:blip r:embed="rId10"/>
          <a:stretch>
            <a:fillRect/>
          </a:stretch>
        </p:blipFill>
        <p:spPr>
          <a:xfrm>
            <a:off x="1511074" y="5886364"/>
            <a:ext cx="4125686" cy="973766"/>
          </a:xfrm>
          <a:prstGeom prst="rect">
            <a:avLst/>
          </a:prstGeom>
        </p:spPr>
      </p:pic>
      <p:pic>
        <p:nvPicPr>
          <p:cNvPr id="13" name="Picture 13">
            <a:extLst>
              <a:ext uri="{FF2B5EF4-FFF2-40B4-BE49-F238E27FC236}">
                <a16:creationId xmlns:a16="http://schemas.microsoft.com/office/drawing/2014/main" id="{DCF1D9A3-7C55-26DA-49E5-3F07070B24C7}"/>
              </a:ext>
            </a:extLst>
          </p:cNvPr>
          <p:cNvPicPr>
            <a:picLocks noChangeAspect="1"/>
          </p:cNvPicPr>
          <p:nvPr/>
        </p:nvPicPr>
        <p:blipFill>
          <a:blip r:embed="rId11"/>
          <a:stretch>
            <a:fillRect/>
          </a:stretch>
        </p:blipFill>
        <p:spPr>
          <a:xfrm>
            <a:off x="6668011" y="768294"/>
            <a:ext cx="2392475" cy="3102088"/>
          </a:xfrm>
          <a:prstGeom prst="rect">
            <a:avLst/>
          </a:prstGeom>
        </p:spPr>
      </p:pic>
    </p:spTree>
    <p:extLst>
      <p:ext uri="{BB962C8B-B14F-4D97-AF65-F5344CB8AC3E}">
        <p14:creationId xmlns:p14="http://schemas.microsoft.com/office/powerpoint/2010/main" val="3701083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682486-346B-D8A9-6C96-F065D188132C}"/>
              </a:ext>
            </a:extLst>
          </p:cNvPr>
          <p:cNvSpPr txBox="1"/>
          <p:nvPr/>
        </p:nvSpPr>
        <p:spPr>
          <a:xfrm>
            <a:off x="0" y="-47625"/>
            <a:ext cx="9144000" cy="6877050"/>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4" name="TextBox 3">
            <a:extLst>
              <a:ext uri="{FF2B5EF4-FFF2-40B4-BE49-F238E27FC236}">
                <a16:creationId xmlns:a16="http://schemas.microsoft.com/office/drawing/2014/main" id="{12BD7C99-92D8-E078-FCB0-CCA6E414FDA5}"/>
              </a:ext>
            </a:extLst>
          </p:cNvPr>
          <p:cNvSpPr txBox="1"/>
          <p:nvPr/>
        </p:nvSpPr>
        <p:spPr>
          <a:xfrm>
            <a:off x="185737" y="266020"/>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2022 PRODUCT</a:t>
            </a:r>
          </a:p>
        </p:txBody>
      </p:sp>
      <p:pic>
        <p:nvPicPr>
          <p:cNvPr id="6" name="Picture 6">
            <a:extLst>
              <a:ext uri="{FF2B5EF4-FFF2-40B4-BE49-F238E27FC236}">
                <a16:creationId xmlns:a16="http://schemas.microsoft.com/office/drawing/2014/main" id="{A6F300D3-B6D5-04DD-692C-69001B92EDDE}"/>
              </a:ext>
            </a:extLst>
          </p:cNvPr>
          <p:cNvPicPr>
            <a:picLocks noChangeAspect="1"/>
          </p:cNvPicPr>
          <p:nvPr/>
        </p:nvPicPr>
        <p:blipFill>
          <a:blip r:embed="rId4"/>
          <a:stretch>
            <a:fillRect/>
          </a:stretch>
        </p:blipFill>
        <p:spPr>
          <a:xfrm>
            <a:off x="3195638" y="1402046"/>
            <a:ext cx="3656919" cy="2442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a:extLst>
              <a:ext uri="{FF2B5EF4-FFF2-40B4-BE49-F238E27FC236}">
                <a16:creationId xmlns:a16="http://schemas.microsoft.com/office/drawing/2014/main" id="{A6A465CF-CCD8-0CF5-C8D2-8818E6AD7487}"/>
              </a:ext>
            </a:extLst>
          </p:cNvPr>
          <p:cNvPicPr>
            <a:picLocks noChangeAspect="1"/>
          </p:cNvPicPr>
          <p:nvPr/>
        </p:nvPicPr>
        <p:blipFill>
          <a:blip r:embed="rId5"/>
          <a:stretch>
            <a:fillRect/>
          </a:stretch>
        </p:blipFill>
        <p:spPr>
          <a:xfrm rot="21420000">
            <a:off x="237570" y="1295981"/>
            <a:ext cx="3156857" cy="21394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8" descr="A picture containing grass, outdoor, person, child&#10;&#10;Description automatically generated">
            <a:extLst>
              <a:ext uri="{FF2B5EF4-FFF2-40B4-BE49-F238E27FC236}">
                <a16:creationId xmlns:a16="http://schemas.microsoft.com/office/drawing/2014/main" id="{E8F9C335-F6C2-8DBE-FD5D-CCDBB3A83D19}"/>
              </a:ext>
            </a:extLst>
          </p:cNvPr>
          <p:cNvPicPr>
            <a:picLocks noChangeAspect="1"/>
          </p:cNvPicPr>
          <p:nvPr/>
        </p:nvPicPr>
        <p:blipFill>
          <a:blip r:embed="rId6"/>
          <a:stretch>
            <a:fillRect/>
          </a:stretch>
        </p:blipFill>
        <p:spPr>
          <a:xfrm>
            <a:off x="684439" y="3797311"/>
            <a:ext cx="3201761" cy="23345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9">
            <a:extLst>
              <a:ext uri="{FF2B5EF4-FFF2-40B4-BE49-F238E27FC236}">
                <a16:creationId xmlns:a16="http://schemas.microsoft.com/office/drawing/2014/main" id="{67BC1415-B024-2D0A-4A82-B60C0C5B7C5F}"/>
              </a:ext>
            </a:extLst>
          </p:cNvPr>
          <p:cNvPicPr>
            <a:picLocks noChangeAspect="1"/>
          </p:cNvPicPr>
          <p:nvPr/>
        </p:nvPicPr>
        <p:blipFill>
          <a:blip r:embed="rId7"/>
          <a:stretch>
            <a:fillRect/>
          </a:stretch>
        </p:blipFill>
        <p:spPr>
          <a:xfrm rot="540000">
            <a:off x="6333914" y="1975072"/>
            <a:ext cx="2507797" cy="34358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a:extLst>
              <a:ext uri="{FF2B5EF4-FFF2-40B4-BE49-F238E27FC236}">
                <a16:creationId xmlns:a16="http://schemas.microsoft.com/office/drawing/2014/main" id="{66732DC0-EB24-9513-4F59-BE96DC8E6FB4}"/>
              </a:ext>
            </a:extLst>
          </p:cNvPr>
          <p:cNvPicPr>
            <a:picLocks noChangeAspect="1"/>
          </p:cNvPicPr>
          <p:nvPr/>
        </p:nvPicPr>
        <p:blipFill>
          <a:blip r:embed="rId8"/>
          <a:stretch>
            <a:fillRect/>
          </a:stretch>
        </p:blipFill>
        <p:spPr>
          <a:xfrm>
            <a:off x="4257674" y="3724554"/>
            <a:ext cx="2211842" cy="26752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916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xt Box">
            <a:extLst>
              <a:ext uri="{FF2B5EF4-FFF2-40B4-BE49-F238E27FC236}">
                <a16:creationId xmlns:a16="http://schemas.microsoft.com/office/drawing/2014/main" id="{74634398-B7BF-DEFB-5BCF-580C23F6CE5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4300" y="-28575"/>
            <a:ext cx="9482447" cy="8047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F30617-5242-3C3F-386B-22FF673F485F}"/>
              </a:ext>
            </a:extLst>
          </p:cNvPr>
          <p:cNvPicPr>
            <a:picLocks noChangeAspect="1"/>
          </p:cNvPicPr>
          <p:nvPr/>
        </p:nvPicPr>
        <p:blipFill>
          <a:blip r:embed="rId4"/>
          <a:stretch>
            <a:fillRect/>
          </a:stretch>
        </p:blipFill>
        <p:spPr>
          <a:xfrm rot="19985984">
            <a:off x="19365" y="2601229"/>
            <a:ext cx="2522672" cy="1946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FBF40F7-C1B6-6077-18E8-843623878428}"/>
              </a:ext>
            </a:extLst>
          </p:cNvPr>
          <p:cNvPicPr>
            <a:picLocks noChangeAspect="1"/>
          </p:cNvPicPr>
          <p:nvPr/>
        </p:nvPicPr>
        <p:blipFill>
          <a:blip r:embed="rId5"/>
          <a:stretch>
            <a:fillRect/>
          </a:stretch>
        </p:blipFill>
        <p:spPr>
          <a:xfrm>
            <a:off x="2252349" y="703554"/>
            <a:ext cx="6998183" cy="6289828"/>
          </a:xfrm>
          <a:prstGeom prst="rect">
            <a:avLst/>
          </a:prstGeom>
        </p:spPr>
      </p:pic>
      <p:pic>
        <p:nvPicPr>
          <p:cNvPr id="8" name="Picture 7">
            <a:extLst>
              <a:ext uri="{FF2B5EF4-FFF2-40B4-BE49-F238E27FC236}">
                <a16:creationId xmlns:a16="http://schemas.microsoft.com/office/drawing/2014/main" id="{402683A7-36F5-8A2D-9D9E-316CB10C0466}"/>
              </a:ext>
            </a:extLst>
          </p:cNvPr>
          <p:cNvPicPr>
            <a:picLocks noChangeAspect="1"/>
          </p:cNvPicPr>
          <p:nvPr/>
        </p:nvPicPr>
        <p:blipFill>
          <a:blip r:embed="rId6"/>
          <a:stretch>
            <a:fillRect/>
          </a:stretch>
        </p:blipFill>
        <p:spPr>
          <a:xfrm>
            <a:off x="128309" y="127292"/>
            <a:ext cx="2886075" cy="1152525"/>
          </a:xfrm>
          <a:prstGeom prst="rect">
            <a:avLst/>
          </a:prstGeom>
          <a:ln w="76200">
            <a:solidFill>
              <a:srgbClr val="C00000"/>
            </a:solidFill>
          </a:ln>
        </p:spPr>
      </p:pic>
      <p:sp>
        <p:nvSpPr>
          <p:cNvPr id="9" name="Arrow: Right 8">
            <a:extLst>
              <a:ext uri="{FF2B5EF4-FFF2-40B4-BE49-F238E27FC236}">
                <a16:creationId xmlns:a16="http://schemas.microsoft.com/office/drawing/2014/main" id="{1CA94DB6-7254-A948-943F-B35EB88DB03C}"/>
              </a:ext>
            </a:extLst>
          </p:cNvPr>
          <p:cNvSpPr/>
          <p:nvPr/>
        </p:nvSpPr>
        <p:spPr>
          <a:xfrm rot="2059086">
            <a:off x="2804282" y="1162419"/>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E932518-BECA-75BC-7D81-85B550C1E620}"/>
              </a:ext>
            </a:extLst>
          </p:cNvPr>
          <p:cNvSpPr/>
          <p:nvPr/>
        </p:nvSpPr>
        <p:spPr>
          <a:xfrm rot="2059086">
            <a:off x="2796882" y="2218322"/>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59959B7-F72F-2814-8D09-1C362426CF0C}"/>
              </a:ext>
            </a:extLst>
          </p:cNvPr>
          <p:cNvSpPr/>
          <p:nvPr/>
        </p:nvSpPr>
        <p:spPr>
          <a:xfrm rot="2059086">
            <a:off x="2783606" y="3359662"/>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25A3583-5DE3-ADCC-181F-06E97F7C9198}"/>
              </a:ext>
            </a:extLst>
          </p:cNvPr>
          <p:cNvSpPr/>
          <p:nvPr/>
        </p:nvSpPr>
        <p:spPr>
          <a:xfrm rot="2059086">
            <a:off x="2763411" y="4469316"/>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4839C9D-2E2E-1D5A-8EA6-201801E3EFBE}"/>
              </a:ext>
            </a:extLst>
          </p:cNvPr>
          <p:cNvSpPr/>
          <p:nvPr/>
        </p:nvSpPr>
        <p:spPr>
          <a:xfrm rot="2059086">
            <a:off x="7368884" y="1162417"/>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C7E5550-B742-ADB9-CD83-12D3B53232DC}"/>
              </a:ext>
            </a:extLst>
          </p:cNvPr>
          <p:cNvSpPr txBox="1"/>
          <p:nvPr/>
        </p:nvSpPr>
        <p:spPr>
          <a:xfrm>
            <a:off x="214242" y="5366498"/>
            <a:ext cx="2132917" cy="1200329"/>
          </a:xfrm>
          <a:prstGeom prst="rect">
            <a:avLst/>
          </a:prstGeom>
          <a:solidFill>
            <a:schemeClr val="accent5">
              <a:lumMod val="40000"/>
              <a:lumOff val="60000"/>
            </a:schemeClr>
          </a:solidFill>
          <a:ln w="57150">
            <a:solidFill>
              <a:schemeClr val="accent1"/>
            </a:solidFill>
          </a:ln>
        </p:spPr>
        <p:txBody>
          <a:bodyPr wrap="square" rtlCol="0">
            <a:spAutoFit/>
          </a:bodyPr>
          <a:lstStyle/>
          <a:p>
            <a:endParaRPr lang="en-US" dirty="0"/>
          </a:p>
          <a:p>
            <a:pPr algn="ctr"/>
            <a:r>
              <a:rPr lang="en-US" b="1" dirty="0"/>
              <a:t>Show &amp; Sell </a:t>
            </a:r>
          </a:p>
          <a:p>
            <a:pPr algn="ctr"/>
            <a:r>
              <a:rPr lang="en-US" b="1" dirty="0"/>
              <a:t>Product</a:t>
            </a:r>
          </a:p>
          <a:p>
            <a:endParaRPr lang="en-US" dirty="0"/>
          </a:p>
        </p:txBody>
      </p:sp>
      <p:sp>
        <p:nvSpPr>
          <p:cNvPr id="17" name="Arrow: Right 16">
            <a:extLst>
              <a:ext uri="{FF2B5EF4-FFF2-40B4-BE49-F238E27FC236}">
                <a16:creationId xmlns:a16="http://schemas.microsoft.com/office/drawing/2014/main" id="{EF91F1D7-D204-EB43-17E1-674069920677}"/>
              </a:ext>
            </a:extLst>
          </p:cNvPr>
          <p:cNvSpPr/>
          <p:nvPr/>
        </p:nvSpPr>
        <p:spPr>
          <a:xfrm rot="2059086">
            <a:off x="306513" y="5391615"/>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85DD5-0CB8-52D7-2A3B-FF6A4E4B44F0}"/>
              </a:ext>
            </a:extLst>
          </p:cNvPr>
          <p:cNvSpPr txBox="1"/>
          <p:nvPr/>
        </p:nvSpPr>
        <p:spPr>
          <a:xfrm rot="20095699">
            <a:off x="4608556" y="2648331"/>
            <a:ext cx="1023474" cy="461665"/>
          </a:xfrm>
          <a:prstGeom prst="rect">
            <a:avLst/>
          </a:prstGeom>
          <a:noFill/>
        </p:spPr>
        <p:txBody>
          <a:bodyPr wrap="square" rtlCol="0">
            <a:spAutoFit/>
          </a:bodyPr>
          <a:lstStyle/>
          <a:p>
            <a:r>
              <a:rPr lang="en-US" sz="2400" b="1" dirty="0"/>
              <a:t>NEW!</a:t>
            </a:r>
          </a:p>
        </p:txBody>
      </p:sp>
    </p:spTree>
    <p:extLst>
      <p:ext uri="{BB962C8B-B14F-4D97-AF65-F5344CB8AC3E}">
        <p14:creationId xmlns:p14="http://schemas.microsoft.com/office/powerpoint/2010/main" val="121531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80">
                                          <p:stCondLst>
                                            <p:cond delay="0"/>
                                          </p:stCondLst>
                                        </p:cTn>
                                        <p:tgtEl>
                                          <p:spTgt spid="11"/>
                                        </p:tgtEl>
                                      </p:cBhvr>
                                    </p:animEffect>
                                    <p:anim calcmode="lin" valueType="num">
                                      <p:cBhvr>
                                        <p:cTn id="4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gtEl>
                                      </p:cBhvr>
                                      <p:to x="100000" y="60000"/>
                                    </p:animScale>
                                    <p:animScale>
                                      <p:cBhvr>
                                        <p:cTn id="55" dur="166" decel="50000">
                                          <p:stCondLst>
                                            <p:cond delay="676"/>
                                          </p:stCondLst>
                                        </p:cTn>
                                        <p:tgtEl>
                                          <p:spTgt spid="11"/>
                                        </p:tgtEl>
                                      </p:cBhvr>
                                      <p:to x="100000" y="100000"/>
                                    </p:animScale>
                                    <p:animScale>
                                      <p:cBhvr>
                                        <p:cTn id="56" dur="26">
                                          <p:stCondLst>
                                            <p:cond delay="1312"/>
                                          </p:stCondLst>
                                        </p:cTn>
                                        <p:tgtEl>
                                          <p:spTgt spid="11"/>
                                        </p:tgtEl>
                                      </p:cBhvr>
                                      <p:to x="100000" y="80000"/>
                                    </p:animScale>
                                    <p:animScale>
                                      <p:cBhvr>
                                        <p:cTn id="57" dur="166" decel="50000">
                                          <p:stCondLst>
                                            <p:cond delay="1338"/>
                                          </p:stCondLst>
                                        </p:cTn>
                                        <p:tgtEl>
                                          <p:spTgt spid="11"/>
                                        </p:tgtEl>
                                      </p:cBhvr>
                                      <p:to x="100000" y="100000"/>
                                    </p:animScale>
                                    <p:animScale>
                                      <p:cBhvr>
                                        <p:cTn id="58" dur="26">
                                          <p:stCondLst>
                                            <p:cond delay="1642"/>
                                          </p:stCondLst>
                                        </p:cTn>
                                        <p:tgtEl>
                                          <p:spTgt spid="11"/>
                                        </p:tgtEl>
                                      </p:cBhvr>
                                      <p:to x="100000" y="90000"/>
                                    </p:animScale>
                                    <p:animScale>
                                      <p:cBhvr>
                                        <p:cTn id="59" dur="166" decel="50000">
                                          <p:stCondLst>
                                            <p:cond delay="1668"/>
                                          </p:stCondLst>
                                        </p:cTn>
                                        <p:tgtEl>
                                          <p:spTgt spid="11"/>
                                        </p:tgtEl>
                                      </p:cBhvr>
                                      <p:to x="100000" y="100000"/>
                                    </p:animScale>
                                    <p:animScale>
                                      <p:cBhvr>
                                        <p:cTn id="60" dur="26">
                                          <p:stCondLst>
                                            <p:cond delay="1808"/>
                                          </p:stCondLst>
                                        </p:cTn>
                                        <p:tgtEl>
                                          <p:spTgt spid="11"/>
                                        </p:tgtEl>
                                      </p:cBhvr>
                                      <p:to x="100000" y="95000"/>
                                    </p:animScale>
                                    <p:animScale>
                                      <p:cBhvr>
                                        <p:cTn id="61" dur="166" decel="50000">
                                          <p:stCondLst>
                                            <p:cond delay="1834"/>
                                          </p:stCondLst>
                                        </p:cTn>
                                        <p:tgtEl>
                                          <p:spTgt spid="1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80">
                                          <p:stCondLst>
                                            <p:cond delay="0"/>
                                          </p:stCondLst>
                                        </p:cTn>
                                        <p:tgtEl>
                                          <p:spTgt spid="12"/>
                                        </p:tgtEl>
                                      </p:cBhvr>
                                    </p:animEffect>
                                    <p:anim calcmode="lin" valueType="num">
                                      <p:cBhvr>
                                        <p:cTn id="6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2" dur="26">
                                          <p:stCondLst>
                                            <p:cond delay="650"/>
                                          </p:stCondLst>
                                        </p:cTn>
                                        <p:tgtEl>
                                          <p:spTgt spid="12"/>
                                        </p:tgtEl>
                                      </p:cBhvr>
                                      <p:to x="100000" y="60000"/>
                                    </p:animScale>
                                    <p:animScale>
                                      <p:cBhvr>
                                        <p:cTn id="73" dur="166" decel="50000">
                                          <p:stCondLst>
                                            <p:cond delay="676"/>
                                          </p:stCondLst>
                                        </p:cTn>
                                        <p:tgtEl>
                                          <p:spTgt spid="12"/>
                                        </p:tgtEl>
                                      </p:cBhvr>
                                      <p:to x="100000" y="100000"/>
                                    </p:animScale>
                                    <p:animScale>
                                      <p:cBhvr>
                                        <p:cTn id="74" dur="26">
                                          <p:stCondLst>
                                            <p:cond delay="1312"/>
                                          </p:stCondLst>
                                        </p:cTn>
                                        <p:tgtEl>
                                          <p:spTgt spid="12"/>
                                        </p:tgtEl>
                                      </p:cBhvr>
                                      <p:to x="100000" y="80000"/>
                                    </p:animScale>
                                    <p:animScale>
                                      <p:cBhvr>
                                        <p:cTn id="75" dur="166" decel="50000">
                                          <p:stCondLst>
                                            <p:cond delay="1338"/>
                                          </p:stCondLst>
                                        </p:cTn>
                                        <p:tgtEl>
                                          <p:spTgt spid="12"/>
                                        </p:tgtEl>
                                      </p:cBhvr>
                                      <p:to x="100000" y="100000"/>
                                    </p:animScale>
                                    <p:animScale>
                                      <p:cBhvr>
                                        <p:cTn id="76" dur="26">
                                          <p:stCondLst>
                                            <p:cond delay="1642"/>
                                          </p:stCondLst>
                                        </p:cTn>
                                        <p:tgtEl>
                                          <p:spTgt spid="12"/>
                                        </p:tgtEl>
                                      </p:cBhvr>
                                      <p:to x="100000" y="90000"/>
                                    </p:animScale>
                                    <p:animScale>
                                      <p:cBhvr>
                                        <p:cTn id="77" dur="166" decel="50000">
                                          <p:stCondLst>
                                            <p:cond delay="1668"/>
                                          </p:stCondLst>
                                        </p:cTn>
                                        <p:tgtEl>
                                          <p:spTgt spid="12"/>
                                        </p:tgtEl>
                                      </p:cBhvr>
                                      <p:to x="100000" y="100000"/>
                                    </p:animScale>
                                    <p:animScale>
                                      <p:cBhvr>
                                        <p:cTn id="78" dur="26">
                                          <p:stCondLst>
                                            <p:cond delay="1808"/>
                                          </p:stCondLst>
                                        </p:cTn>
                                        <p:tgtEl>
                                          <p:spTgt spid="12"/>
                                        </p:tgtEl>
                                      </p:cBhvr>
                                      <p:to x="100000" y="95000"/>
                                    </p:animScale>
                                    <p:animScale>
                                      <p:cBhvr>
                                        <p:cTn id="79" dur="166" decel="50000">
                                          <p:stCondLst>
                                            <p:cond delay="1834"/>
                                          </p:stCondLst>
                                        </p:cTn>
                                        <p:tgtEl>
                                          <p:spTgt spid="12"/>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80">
                                          <p:stCondLst>
                                            <p:cond delay="0"/>
                                          </p:stCondLst>
                                        </p:cTn>
                                        <p:tgtEl>
                                          <p:spTgt spid="13"/>
                                        </p:tgtEl>
                                      </p:cBhvr>
                                    </p:animEffect>
                                    <p:anim calcmode="lin" valueType="num">
                                      <p:cBhvr>
                                        <p:cTn id="8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0" dur="26">
                                          <p:stCondLst>
                                            <p:cond delay="650"/>
                                          </p:stCondLst>
                                        </p:cTn>
                                        <p:tgtEl>
                                          <p:spTgt spid="13"/>
                                        </p:tgtEl>
                                      </p:cBhvr>
                                      <p:to x="100000" y="60000"/>
                                    </p:animScale>
                                    <p:animScale>
                                      <p:cBhvr>
                                        <p:cTn id="91" dur="166" decel="50000">
                                          <p:stCondLst>
                                            <p:cond delay="676"/>
                                          </p:stCondLst>
                                        </p:cTn>
                                        <p:tgtEl>
                                          <p:spTgt spid="13"/>
                                        </p:tgtEl>
                                      </p:cBhvr>
                                      <p:to x="100000" y="100000"/>
                                    </p:animScale>
                                    <p:animScale>
                                      <p:cBhvr>
                                        <p:cTn id="92" dur="26">
                                          <p:stCondLst>
                                            <p:cond delay="1312"/>
                                          </p:stCondLst>
                                        </p:cTn>
                                        <p:tgtEl>
                                          <p:spTgt spid="13"/>
                                        </p:tgtEl>
                                      </p:cBhvr>
                                      <p:to x="100000" y="80000"/>
                                    </p:animScale>
                                    <p:animScale>
                                      <p:cBhvr>
                                        <p:cTn id="93" dur="166" decel="50000">
                                          <p:stCondLst>
                                            <p:cond delay="1338"/>
                                          </p:stCondLst>
                                        </p:cTn>
                                        <p:tgtEl>
                                          <p:spTgt spid="13"/>
                                        </p:tgtEl>
                                      </p:cBhvr>
                                      <p:to x="100000" y="100000"/>
                                    </p:animScale>
                                    <p:animScale>
                                      <p:cBhvr>
                                        <p:cTn id="94" dur="26">
                                          <p:stCondLst>
                                            <p:cond delay="1642"/>
                                          </p:stCondLst>
                                        </p:cTn>
                                        <p:tgtEl>
                                          <p:spTgt spid="13"/>
                                        </p:tgtEl>
                                      </p:cBhvr>
                                      <p:to x="100000" y="90000"/>
                                    </p:animScale>
                                    <p:animScale>
                                      <p:cBhvr>
                                        <p:cTn id="95" dur="166" decel="50000">
                                          <p:stCondLst>
                                            <p:cond delay="1668"/>
                                          </p:stCondLst>
                                        </p:cTn>
                                        <p:tgtEl>
                                          <p:spTgt spid="13"/>
                                        </p:tgtEl>
                                      </p:cBhvr>
                                      <p:to x="100000" y="100000"/>
                                    </p:animScale>
                                    <p:animScale>
                                      <p:cBhvr>
                                        <p:cTn id="96" dur="26">
                                          <p:stCondLst>
                                            <p:cond delay="1808"/>
                                          </p:stCondLst>
                                        </p:cTn>
                                        <p:tgtEl>
                                          <p:spTgt spid="13"/>
                                        </p:tgtEl>
                                      </p:cBhvr>
                                      <p:to x="100000" y="95000"/>
                                    </p:animScale>
                                    <p:animScale>
                                      <p:cBhvr>
                                        <p:cTn id="97" dur="166" decel="50000">
                                          <p:stCondLst>
                                            <p:cond delay="1834"/>
                                          </p:stCondLst>
                                        </p:cTn>
                                        <p:tgtEl>
                                          <p:spTgt spid="13"/>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down)">
                                      <p:cBhvr>
                                        <p:cTn id="102" dur="580">
                                          <p:stCondLst>
                                            <p:cond delay="0"/>
                                          </p:stCondLst>
                                        </p:cTn>
                                        <p:tgtEl>
                                          <p:spTgt spid="14"/>
                                        </p:tgtEl>
                                      </p:cBhvr>
                                    </p:animEffect>
                                    <p:anim calcmode="lin" valueType="num">
                                      <p:cBhvr>
                                        <p:cTn id="10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8" dur="26">
                                          <p:stCondLst>
                                            <p:cond delay="650"/>
                                          </p:stCondLst>
                                        </p:cTn>
                                        <p:tgtEl>
                                          <p:spTgt spid="14"/>
                                        </p:tgtEl>
                                      </p:cBhvr>
                                      <p:to x="100000" y="60000"/>
                                    </p:animScale>
                                    <p:animScale>
                                      <p:cBhvr>
                                        <p:cTn id="109" dur="166" decel="50000">
                                          <p:stCondLst>
                                            <p:cond delay="676"/>
                                          </p:stCondLst>
                                        </p:cTn>
                                        <p:tgtEl>
                                          <p:spTgt spid="14"/>
                                        </p:tgtEl>
                                      </p:cBhvr>
                                      <p:to x="100000" y="100000"/>
                                    </p:animScale>
                                    <p:animScale>
                                      <p:cBhvr>
                                        <p:cTn id="110" dur="26">
                                          <p:stCondLst>
                                            <p:cond delay="1312"/>
                                          </p:stCondLst>
                                        </p:cTn>
                                        <p:tgtEl>
                                          <p:spTgt spid="14"/>
                                        </p:tgtEl>
                                      </p:cBhvr>
                                      <p:to x="100000" y="80000"/>
                                    </p:animScale>
                                    <p:animScale>
                                      <p:cBhvr>
                                        <p:cTn id="111" dur="166" decel="50000">
                                          <p:stCondLst>
                                            <p:cond delay="1338"/>
                                          </p:stCondLst>
                                        </p:cTn>
                                        <p:tgtEl>
                                          <p:spTgt spid="14"/>
                                        </p:tgtEl>
                                      </p:cBhvr>
                                      <p:to x="100000" y="100000"/>
                                    </p:animScale>
                                    <p:animScale>
                                      <p:cBhvr>
                                        <p:cTn id="112" dur="26">
                                          <p:stCondLst>
                                            <p:cond delay="1642"/>
                                          </p:stCondLst>
                                        </p:cTn>
                                        <p:tgtEl>
                                          <p:spTgt spid="14"/>
                                        </p:tgtEl>
                                      </p:cBhvr>
                                      <p:to x="100000" y="90000"/>
                                    </p:animScale>
                                    <p:animScale>
                                      <p:cBhvr>
                                        <p:cTn id="113" dur="166" decel="50000">
                                          <p:stCondLst>
                                            <p:cond delay="1668"/>
                                          </p:stCondLst>
                                        </p:cTn>
                                        <p:tgtEl>
                                          <p:spTgt spid="14"/>
                                        </p:tgtEl>
                                      </p:cBhvr>
                                      <p:to x="100000" y="100000"/>
                                    </p:animScale>
                                    <p:animScale>
                                      <p:cBhvr>
                                        <p:cTn id="114" dur="26">
                                          <p:stCondLst>
                                            <p:cond delay="1808"/>
                                          </p:stCondLst>
                                        </p:cTn>
                                        <p:tgtEl>
                                          <p:spTgt spid="14"/>
                                        </p:tgtEl>
                                      </p:cBhvr>
                                      <p:to x="100000" y="95000"/>
                                    </p:animScale>
                                    <p:animScale>
                                      <p:cBhvr>
                                        <p:cTn id="115" dur="166" decel="50000">
                                          <p:stCondLst>
                                            <p:cond delay="1834"/>
                                          </p:stCondLst>
                                        </p:cTn>
                                        <p:tgtEl>
                                          <p:spTgt spid="14"/>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grpId="0" nodeType="clickEffect">
                                  <p:stCondLst>
                                    <p:cond delay="0"/>
                                  </p:stCondLst>
                                  <p:childTnLst>
                                    <p:set>
                                      <p:cBhvr>
                                        <p:cTn id="119" dur="1" fill="hold">
                                          <p:stCondLst>
                                            <p:cond delay="0"/>
                                          </p:stCondLst>
                                        </p:cTn>
                                        <p:tgtEl>
                                          <p:spTgt spid="5"/>
                                        </p:tgtEl>
                                        <p:attrNameLst>
                                          <p:attrName>style.visibility</p:attrName>
                                        </p:attrNameLst>
                                      </p:cBhvr>
                                      <p:to>
                                        <p:strVal val="visible"/>
                                      </p:to>
                                    </p:set>
                                    <p:anim calcmode="lin" valueType="num">
                                      <p:cBhvr>
                                        <p:cTn id="120" dur="1000" fill="hold"/>
                                        <p:tgtEl>
                                          <p:spTgt spid="5"/>
                                        </p:tgtEl>
                                        <p:attrNameLst>
                                          <p:attrName>ppt_w</p:attrName>
                                        </p:attrNameLst>
                                      </p:cBhvr>
                                      <p:tavLst>
                                        <p:tav tm="0">
                                          <p:val>
                                            <p:fltVal val="0"/>
                                          </p:val>
                                        </p:tav>
                                        <p:tav tm="100000">
                                          <p:val>
                                            <p:strVal val="#ppt_w"/>
                                          </p:val>
                                        </p:tav>
                                      </p:tavLst>
                                    </p:anim>
                                    <p:anim calcmode="lin" valueType="num">
                                      <p:cBhvr>
                                        <p:cTn id="121" dur="1000" fill="hold"/>
                                        <p:tgtEl>
                                          <p:spTgt spid="5"/>
                                        </p:tgtEl>
                                        <p:attrNameLst>
                                          <p:attrName>ppt_h</p:attrName>
                                        </p:attrNameLst>
                                      </p:cBhvr>
                                      <p:tavLst>
                                        <p:tav tm="0">
                                          <p:val>
                                            <p:fltVal val="0"/>
                                          </p:val>
                                        </p:tav>
                                        <p:tav tm="100000">
                                          <p:val>
                                            <p:strVal val="#ppt_h"/>
                                          </p:val>
                                        </p:tav>
                                      </p:tavLst>
                                    </p:anim>
                                    <p:anim calcmode="lin" valueType="num">
                                      <p:cBhvr>
                                        <p:cTn id="122" dur="1000" fill="hold"/>
                                        <p:tgtEl>
                                          <p:spTgt spid="5"/>
                                        </p:tgtEl>
                                        <p:attrNameLst>
                                          <p:attrName>style.rotation</p:attrName>
                                        </p:attrNameLst>
                                      </p:cBhvr>
                                      <p:tavLst>
                                        <p:tav tm="0">
                                          <p:val>
                                            <p:fltVal val="90"/>
                                          </p:val>
                                        </p:tav>
                                        <p:tav tm="100000">
                                          <p:val>
                                            <p:fltVal val="0"/>
                                          </p:val>
                                        </p:tav>
                                      </p:tavLst>
                                    </p:anim>
                                    <p:animEffect transition="in" filter="fade">
                                      <p:cBhvr>
                                        <p:cTn id="1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7"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9"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pic>
        <p:nvPicPr>
          <p:cNvPr id="4098" name="Picture 2" descr="Text Box">
            <a:extLst>
              <a:ext uri="{FF2B5EF4-FFF2-40B4-BE49-F238E27FC236}">
                <a16:creationId xmlns:a16="http://schemas.microsoft.com/office/drawing/2014/main" id="{7CBE004F-4CAF-78B2-C3B6-E3FC88935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13710" y="0"/>
            <a:ext cx="9143985" cy="6885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C97D9D-3EB6-CC7E-FC03-7F87A8291B54}"/>
              </a:ext>
            </a:extLst>
          </p:cNvPr>
          <p:cNvPicPr>
            <a:picLocks noChangeAspect="1"/>
          </p:cNvPicPr>
          <p:nvPr/>
        </p:nvPicPr>
        <p:blipFill>
          <a:blip r:embed="rId4"/>
          <a:stretch>
            <a:fillRect/>
          </a:stretch>
        </p:blipFill>
        <p:spPr>
          <a:xfrm rot="5400000">
            <a:off x="-355106" y="830679"/>
            <a:ext cx="5281368" cy="4138585"/>
          </a:xfrm>
          <a:prstGeom prst="rect">
            <a:avLst/>
          </a:prstGeom>
        </p:spPr>
      </p:pic>
      <p:pic>
        <p:nvPicPr>
          <p:cNvPr id="8" name="Picture 7">
            <a:extLst>
              <a:ext uri="{FF2B5EF4-FFF2-40B4-BE49-F238E27FC236}">
                <a16:creationId xmlns:a16="http://schemas.microsoft.com/office/drawing/2014/main" id="{E0B328A5-2248-E5B6-1C6A-A3C3C0DB2AAD}"/>
              </a:ext>
            </a:extLst>
          </p:cNvPr>
          <p:cNvPicPr>
            <a:picLocks noChangeAspect="1"/>
          </p:cNvPicPr>
          <p:nvPr/>
        </p:nvPicPr>
        <p:blipFill>
          <a:blip r:embed="rId5"/>
          <a:stretch>
            <a:fillRect/>
          </a:stretch>
        </p:blipFill>
        <p:spPr>
          <a:xfrm rot="5400000">
            <a:off x="4039168" y="2395281"/>
            <a:ext cx="4667077" cy="4258362"/>
          </a:xfrm>
          <a:prstGeom prst="rect">
            <a:avLst/>
          </a:prstGeom>
        </p:spPr>
      </p:pic>
      <p:pic>
        <p:nvPicPr>
          <p:cNvPr id="2" name="Picture 2" descr="Logo, company name&#10;&#10;Description automatically generated">
            <a:extLst>
              <a:ext uri="{FF2B5EF4-FFF2-40B4-BE49-F238E27FC236}">
                <a16:creationId xmlns:a16="http://schemas.microsoft.com/office/drawing/2014/main" id="{8C23282E-82D2-1F5B-1C5B-9C110F5B55CE}"/>
              </a:ext>
            </a:extLst>
          </p:cNvPr>
          <p:cNvPicPr>
            <a:picLocks noChangeAspect="1"/>
          </p:cNvPicPr>
          <p:nvPr/>
        </p:nvPicPr>
        <p:blipFill>
          <a:blip r:embed="rId6"/>
          <a:stretch>
            <a:fillRect/>
          </a:stretch>
        </p:blipFill>
        <p:spPr>
          <a:xfrm>
            <a:off x="4243525" y="123496"/>
            <a:ext cx="3643313" cy="1562637"/>
          </a:xfrm>
          <a:prstGeom prst="rect">
            <a:avLst/>
          </a:prstGeom>
          <a:ln w="76200">
            <a:solidFill>
              <a:srgbClr val="C00000"/>
            </a:solidFill>
          </a:ln>
        </p:spPr>
      </p:pic>
      <p:pic>
        <p:nvPicPr>
          <p:cNvPr id="4" name="Picture 3">
            <a:extLst>
              <a:ext uri="{FF2B5EF4-FFF2-40B4-BE49-F238E27FC236}">
                <a16:creationId xmlns:a16="http://schemas.microsoft.com/office/drawing/2014/main" id="{329AD9C8-6CCF-AE7C-961E-D7F02B7B2D3D}"/>
              </a:ext>
            </a:extLst>
          </p:cNvPr>
          <p:cNvPicPr>
            <a:picLocks noChangeAspect="1"/>
          </p:cNvPicPr>
          <p:nvPr/>
        </p:nvPicPr>
        <p:blipFill>
          <a:blip r:embed="rId7"/>
          <a:stretch>
            <a:fillRect/>
          </a:stretch>
        </p:blipFill>
        <p:spPr>
          <a:xfrm rot="5706795">
            <a:off x="7136757" y="1194184"/>
            <a:ext cx="2295456" cy="1770225"/>
          </a:xfrm>
          <a:prstGeom prst="rect">
            <a:avLst/>
          </a:prstGeom>
        </p:spPr>
      </p:pic>
      <p:sp>
        <p:nvSpPr>
          <p:cNvPr id="11" name="Arrow: Right 10">
            <a:extLst>
              <a:ext uri="{FF2B5EF4-FFF2-40B4-BE49-F238E27FC236}">
                <a16:creationId xmlns:a16="http://schemas.microsoft.com/office/drawing/2014/main" id="{805782CC-7F22-9B86-2F4A-18A0F02BCCF1}"/>
              </a:ext>
            </a:extLst>
          </p:cNvPr>
          <p:cNvSpPr/>
          <p:nvPr/>
        </p:nvSpPr>
        <p:spPr>
          <a:xfrm rot="2059086">
            <a:off x="1933610" y="1676877"/>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4DA10CF-5780-9F9F-7765-DC33082C3024}"/>
              </a:ext>
            </a:extLst>
          </p:cNvPr>
          <p:cNvSpPr/>
          <p:nvPr/>
        </p:nvSpPr>
        <p:spPr>
          <a:xfrm rot="2059086">
            <a:off x="2012402" y="4293642"/>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2964A0A-2983-43A1-3603-1436B93F0160}"/>
              </a:ext>
            </a:extLst>
          </p:cNvPr>
          <p:cNvSpPr/>
          <p:nvPr/>
        </p:nvSpPr>
        <p:spPr>
          <a:xfrm rot="2059086">
            <a:off x="4197703" y="2982416"/>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4D660FC-5409-3628-7D4D-24C134953A22}"/>
              </a:ext>
            </a:extLst>
          </p:cNvPr>
          <p:cNvSpPr/>
          <p:nvPr/>
        </p:nvSpPr>
        <p:spPr>
          <a:xfrm rot="2059086">
            <a:off x="5733914" y="5572028"/>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03E297-F7E6-EB4D-B4E3-A12F47D5CDD1}"/>
              </a:ext>
            </a:extLst>
          </p:cNvPr>
          <p:cNvSpPr txBox="1"/>
          <p:nvPr/>
        </p:nvSpPr>
        <p:spPr>
          <a:xfrm>
            <a:off x="1652425" y="5513746"/>
            <a:ext cx="2132917" cy="1200329"/>
          </a:xfrm>
          <a:prstGeom prst="rect">
            <a:avLst/>
          </a:prstGeom>
          <a:solidFill>
            <a:schemeClr val="accent5">
              <a:lumMod val="40000"/>
              <a:lumOff val="60000"/>
            </a:schemeClr>
          </a:solidFill>
          <a:ln w="57150">
            <a:solidFill>
              <a:schemeClr val="accent1"/>
            </a:solidFill>
          </a:ln>
        </p:spPr>
        <p:txBody>
          <a:bodyPr wrap="square" rtlCol="0">
            <a:spAutoFit/>
          </a:bodyPr>
          <a:lstStyle/>
          <a:p>
            <a:endParaRPr lang="en-US" dirty="0"/>
          </a:p>
          <a:p>
            <a:pPr algn="ctr"/>
            <a:r>
              <a:rPr lang="en-US" b="1" dirty="0"/>
              <a:t>Show &amp; Sell </a:t>
            </a:r>
          </a:p>
          <a:p>
            <a:pPr algn="ctr"/>
            <a:r>
              <a:rPr lang="en-US" b="1" dirty="0"/>
              <a:t>Product</a:t>
            </a:r>
          </a:p>
          <a:p>
            <a:endParaRPr lang="en-US" dirty="0"/>
          </a:p>
        </p:txBody>
      </p:sp>
      <p:sp>
        <p:nvSpPr>
          <p:cNvPr id="16" name="Arrow: Right 15">
            <a:extLst>
              <a:ext uri="{FF2B5EF4-FFF2-40B4-BE49-F238E27FC236}">
                <a16:creationId xmlns:a16="http://schemas.microsoft.com/office/drawing/2014/main" id="{FB321BA2-C685-1921-EC56-10E52CE136BC}"/>
              </a:ext>
            </a:extLst>
          </p:cNvPr>
          <p:cNvSpPr/>
          <p:nvPr/>
        </p:nvSpPr>
        <p:spPr>
          <a:xfrm rot="2059086">
            <a:off x="1758301" y="5539883"/>
            <a:ext cx="435006" cy="461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162B863-31E0-96F1-E1F8-4B6997F60D91}"/>
              </a:ext>
            </a:extLst>
          </p:cNvPr>
          <p:cNvSpPr txBox="1"/>
          <p:nvPr/>
        </p:nvSpPr>
        <p:spPr>
          <a:xfrm rot="20095699">
            <a:off x="1094301" y="1029368"/>
            <a:ext cx="1023474" cy="461665"/>
          </a:xfrm>
          <a:prstGeom prst="rect">
            <a:avLst/>
          </a:prstGeom>
          <a:noFill/>
        </p:spPr>
        <p:txBody>
          <a:bodyPr wrap="square" rtlCol="0">
            <a:spAutoFit/>
          </a:bodyPr>
          <a:lstStyle/>
          <a:p>
            <a:r>
              <a:rPr lang="en-US" sz="2400" b="1" dirty="0"/>
              <a:t>NEW!</a:t>
            </a:r>
          </a:p>
        </p:txBody>
      </p:sp>
      <p:sp>
        <p:nvSpPr>
          <p:cNvPr id="18" name="TextBox 17">
            <a:extLst>
              <a:ext uri="{FF2B5EF4-FFF2-40B4-BE49-F238E27FC236}">
                <a16:creationId xmlns:a16="http://schemas.microsoft.com/office/drawing/2014/main" id="{CBD253F1-1F50-B73D-0E14-85E492744CEE}"/>
              </a:ext>
            </a:extLst>
          </p:cNvPr>
          <p:cNvSpPr txBox="1"/>
          <p:nvPr/>
        </p:nvSpPr>
        <p:spPr>
          <a:xfrm rot="20095699">
            <a:off x="278296" y="3867696"/>
            <a:ext cx="1023474" cy="461665"/>
          </a:xfrm>
          <a:prstGeom prst="rect">
            <a:avLst/>
          </a:prstGeom>
          <a:noFill/>
        </p:spPr>
        <p:txBody>
          <a:bodyPr wrap="square" rtlCol="0">
            <a:spAutoFit/>
          </a:bodyPr>
          <a:lstStyle/>
          <a:p>
            <a:r>
              <a:rPr lang="en-US" sz="2400" b="1" dirty="0"/>
              <a:t>NEW!</a:t>
            </a:r>
          </a:p>
        </p:txBody>
      </p:sp>
    </p:spTree>
    <p:extLst>
      <p:ext uri="{BB962C8B-B14F-4D97-AF65-F5344CB8AC3E}">
        <p14:creationId xmlns:p14="http://schemas.microsoft.com/office/powerpoint/2010/main" val="305040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80">
                                          <p:stCondLst>
                                            <p:cond delay="0"/>
                                          </p:stCondLst>
                                        </p:cTn>
                                        <p:tgtEl>
                                          <p:spTgt spid="12"/>
                                        </p:tgtEl>
                                      </p:cBhvr>
                                    </p:animEffect>
                                    <p:anim calcmode="lin" valueType="num">
                                      <p:cBhvr>
                                        <p:cTn id="4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4" dur="26">
                                          <p:stCondLst>
                                            <p:cond delay="650"/>
                                          </p:stCondLst>
                                        </p:cTn>
                                        <p:tgtEl>
                                          <p:spTgt spid="12"/>
                                        </p:tgtEl>
                                      </p:cBhvr>
                                      <p:to x="100000" y="60000"/>
                                    </p:animScale>
                                    <p:animScale>
                                      <p:cBhvr>
                                        <p:cTn id="55" dur="166" decel="50000">
                                          <p:stCondLst>
                                            <p:cond delay="676"/>
                                          </p:stCondLst>
                                        </p:cTn>
                                        <p:tgtEl>
                                          <p:spTgt spid="12"/>
                                        </p:tgtEl>
                                      </p:cBhvr>
                                      <p:to x="100000" y="100000"/>
                                    </p:animScale>
                                    <p:animScale>
                                      <p:cBhvr>
                                        <p:cTn id="56" dur="26">
                                          <p:stCondLst>
                                            <p:cond delay="1312"/>
                                          </p:stCondLst>
                                        </p:cTn>
                                        <p:tgtEl>
                                          <p:spTgt spid="12"/>
                                        </p:tgtEl>
                                      </p:cBhvr>
                                      <p:to x="100000" y="80000"/>
                                    </p:animScale>
                                    <p:animScale>
                                      <p:cBhvr>
                                        <p:cTn id="57" dur="166" decel="50000">
                                          <p:stCondLst>
                                            <p:cond delay="1338"/>
                                          </p:stCondLst>
                                        </p:cTn>
                                        <p:tgtEl>
                                          <p:spTgt spid="12"/>
                                        </p:tgtEl>
                                      </p:cBhvr>
                                      <p:to x="100000" y="100000"/>
                                    </p:animScale>
                                    <p:animScale>
                                      <p:cBhvr>
                                        <p:cTn id="58" dur="26">
                                          <p:stCondLst>
                                            <p:cond delay="1642"/>
                                          </p:stCondLst>
                                        </p:cTn>
                                        <p:tgtEl>
                                          <p:spTgt spid="12"/>
                                        </p:tgtEl>
                                      </p:cBhvr>
                                      <p:to x="100000" y="90000"/>
                                    </p:animScale>
                                    <p:animScale>
                                      <p:cBhvr>
                                        <p:cTn id="59" dur="166" decel="50000">
                                          <p:stCondLst>
                                            <p:cond delay="1668"/>
                                          </p:stCondLst>
                                        </p:cTn>
                                        <p:tgtEl>
                                          <p:spTgt spid="12"/>
                                        </p:tgtEl>
                                      </p:cBhvr>
                                      <p:to x="100000" y="100000"/>
                                    </p:animScale>
                                    <p:animScale>
                                      <p:cBhvr>
                                        <p:cTn id="60" dur="26">
                                          <p:stCondLst>
                                            <p:cond delay="1808"/>
                                          </p:stCondLst>
                                        </p:cTn>
                                        <p:tgtEl>
                                          <p:spTgt spid="12"/>
                                        </p:tgtEl>
                                      </p:cBhvr>
                                      <p:to x="100000" y="95000"/>
                                    </p:animScale>
                                    <p:animScale>
                                      <p:cBhvr>
                                        <p:cTn id="61" dur="166" decel="50000">
                                          <p:stCondLst>
                                            <p:cond delay="1834"/>
                                          </p:stCondLst>
                                        </p:cTn>
                                        <p:tgtEl>
                                          <p:spTgt spid="12"/>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80">
                                          <p:stCondLst>
                                            <p:cond delay="0"/>
                                          </p:stCondLst>
                                        </p:cTn>
                                        <p:tgtEl>
                                          <p:spTgt spid="14"/>
                                        </p:tgtEl>
                                      </p:cBhvr>
                                    </p:animEffect>
                                    <p:anim calcmode="lin" valueType="num">
                                      <p:cBhvr>
                                        <p:cTn id="6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2" dur="26">
                                          <p:stCondLst>
                                            <p:cond delay="650"/>
                                          </p:stCondLst>
                                        </p:cTn>
                                        <p:tgtEl>
                                          <p:spTgt spid="14"/>
                                        </p:tgtEl>
                                      </p:cBhvr>
                                      <p:to x="100000" y="60000"/>
                                    </p:animScale>
                                    <p:animScale>
                                      <p:cBhvr>
                                        <p:cTn id="73" dur="166" decel="50000">
                                          <p:stCondLst>
                                            <p:cond delay="676"/>
                                          </p:stCondLst>
                                        </p:cTn>
                                        <p:tgtEl>
                                          <p:spTgt spid="14"/>
                                        </p:tgtEl>
                                      </p:cBhvr>
                                      <p:to x="100000" y="100000"/>
                                    </p:animScale>
                                    <p:animScale>
                                      <p:cBhvr>
                                        <p:cTn id="74" dur="26">
                                          <p:stCondLst>
                                            <p:cond delay="1312"/>
                                          </p:stCondLst>
                                        </p:cTn>
                                        <p:tgtEl>
                                          <p:spTgt spid="14"/>
                                        </p:tgtEl>
                                      </p:cBhvr>
                                      <p:to x="100000" y="80000"/>
                                    </p:animScale>
                                    <p:animScale>
                                      <p:cBhvr>
                                        <p:cTn id="75" dur="166" decel="50000">
                                          <p:stCondLst>
                                            <p:cond delay="1338"/>
                                          </p:stCondLst>
                                        </p:cTn>
                                        <p:tgtEl>
                                          <p:spTgt spid="14"/>
                                        </p:tgtEl>
                                      </p:cBhvr>
                                      <p:to x="100000" y="100000"/>
                                    </p:animScale>
                                    <p:animScale>
                                      <p:cBhvr>
                                        <p:cTn id="76" dur="26">
                                          <p:stCondLst>
                                            <p:cond delay="1642"/>
                                          </p:stCondLst>
                                        </p:cTn>
                                        <p:tgtEl>
                                          <p:spTgt spid="14"/>
                                        </p:tgtEl>
                                      </p:cBhvr>
                                      <p:to x="100000" y="90000"/>
                                    </p:animScale>
                                    <p:animScale>
                                      <p:cBhvr>
                                        <p:cTn id="77" dur="166" decel="50000">
                                          <p:stCondLst>
                                            <p:cond delay="1668"/>
                                          </p:stCondLst>
                                        </p:cTn>
                                        <p:tgtEl>
                                          <p:spTgt spid="14"/>
                                        </p:tgtEl>
                                      </p:cBhvr>
                                      <p:to x="100000" y="100000"/>
                                    </p:animScale>
                                    <p:animScale>
                                      <p:cBhvr>
                                        <p:cTn id="78" dur="26">
                                          <p:stCondLst>
                                            <p:cond delay="1808"/>
                                          </p:stCondLst>
                                        </p:cTn>
                                        <p:tgtEl>
                                          <p:spTgt spid="14"/>
                                        </p:tgtEl>
                                      </p:cBhvr>
                                      <p:to x="100000" y="95000"/>
                                    </p:animScale>
                                    <p:animScale>
                                      <p:cBhvr>
                                        <p:cTn id="79" dur="166" decel="50000">
                                          <p:stCondLst>
                                            <p:cond delay="1834"/>
                                          </p:stCondLst>
                                        </p:cTn>
                                        <p:tgtEl>
                                          <p:spTgt spid="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80">
                                          <p:stCondLst>
                                            <p:cond delay="0"/>
                                          </p:stCondLst>
                                        </p:cTn>
                                        <p:tgtEl>
                                          <p:spTgt spid="13"/>
                                        </p:tgtEl>
                                      </p:cBhvr>
                                    </p:animEffect>
                                    <p:anim calcmode="lin" valueType="num">
                                      <p:cBhvr>
                                        <p:cTn id="8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0" dur="26">
                                          <p:stCondLst>
                                            <p:cond delay="650"/>
                                          </p:stCondLst>
                                        </p:cTn>
                                        <p:tgtEl>
                                          <p:spTgt spid="13"/>
                                        </p:tgtEl>
                                      </p:cBhvr>
                                      <p:to x="100000" y="60000"/>
                                    </p:animScale>
                                    <p:animScale>
                                      <p:cBhvr>
                                        <p:cTn id="91" dur="166" decel="50000">
                                          <p:stCondLst>
                                            <p:cond delay="676"/>
                                          </p:stCondLst>
                                        </p:cTn>
                                        <p:tgtEl>
                                          <p:spTgt spid="13"/>
                                        </p:tgtEl>
                                      </p:cBhvr>
                                      <p:to x="100000" y="100000"/>
                                    </p:animScale>
                                    <p:animScale>
                                      <p:cBhvr>
                                        <p:cTn id="92" dur="26">
                                          <p:stCondLst>
                                            <p:cond delay="1312"/>
                                          </p:stCondLst>
                                        </p:cTn>
                                        <p:tgtEl>
                                          <p:spTgt spid="13"/>
                                        </p:tgtEl>
                                      </p:cBhvr>
                                      <p:to x="100000" y="80000"/>
                                    </p:animScale>
                                    <p:animScale>
                                      <p:cBhvr>
                                        <p:cTn id="93" dur="166" decel="50000">
                                          <p:stCondLst>
                                            <p:cond delay="1338"/>
                                          </p:stCondLst>
                                        </p:cTn>
                                        <p:tgtEl>
                                          <p:spTgt spid="13"/>
                                        </p:tgtEl>
                                      </p:cBhvr>
                                      <p:to x="100000" y="100000"/>
                                    </p:animScale>
                                    <p:animScale>
                                      <p:cBhvr>
                                        <p:cTn id="94" dur="26">
                                          <p:stCondLst>
                                            <p:cond delay="1642"/>
                                          </p:stCondLst>
                                        </p:cTn>
                                        <p:tgtEl>
                                          <p:spTgt spid="13"/>
                                        </p:tgtEl>
                                      </p:cBhvr>
                                      <p:to x="100000" y="90000"/>
                                    </p:animScale>
                                    <p:animScale>
                                      <p:cBhvr>
                                        <p:cTn id="95" dur="166" decel="50000">
                                          <p:stCondLst>
                                            <p:cond delay="1668"/>
                                          </p:stCondLst>
                                        </p:cTn>
                                        <p:tgtEl>
                                          <p:spTgt spid="13"/>
                                        </p:tgtEl>
                                      </p:cBhvr>
                                      <p:to x="100000" y="100000"/>
                                    </p:animScale>
                                    <p:animScale>
                                      <p:cBhvr>
                                        <p:cTn id="96" dur="26">
                                          <p:stCondLst>
                                            <p:cond delay="1808"/>
                                          </p:stCondLst>
                                        </p:cTn>
                                        <p:tgtEl>
                                          <p:spTgt spid="13"/>
                                        </p:tgtEl>
                                      </p:cBhvr>
                                      <p:to x="100000" y="95000"/>
                                    </p:animScale>
                                    <p:animScale>
                                      <p:cBhvr>
                                        <p:cTn id="97" dur="166" decel="50000">
                                          <p:stCondLst>
                                            <p:cond delay="1834"/>
                                          </p:stCondLst>
                                        </p:cTn>
                                        <p:tgtEl>
                                          <p:spTgt spid="13"/>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1000" fill="hold"/>
                                        <p:tgtEl>
                                          <p:spTgt spid="17"/>
                                        </p:tgtEl>
                                        <p:attrNameLst>
                                          <p:attrName>ppt_w</p:attrName>
                                        </p:attrNameLst>
                                      </p:cBhvr>
                                      <p:tavLst>
                                        <p:tav tm="0">
                                          <p:val>
                                            <p:fltVal val="0"/>
                                          </p:val>
                                        </p:tav>
                                        <p:tav tm="100000">
                                          <p:val>
                                            <p:strVal val="#ppt_w"/>
                                          </p:val>
                                        </p:tav>
                                      </p:tavLst>
                                    </p:anim>
                                    <p:anim calcmode="lin" valueType="num">
                                      <p:cBhvr>
                                        <p:cTn id="103" dur="1000" fill="hold"/>
                                        <p:tgtEl>
                                          <p:spTgt spid="17"/>
                                        </p:tgtEl>
                                        <p:attrNameLst>
                                          <p:attrName>ppt_h</p:attrName>
                                        </p:attrNameLst>
                                      </p:cBhvr>
                                      <p:tavLst>
                                        <p:tav tm="0">
                                          <p:val>
                                            <p:fltVal val="0"/>
                                          </p:val>
                                        </p:tav>
                                        <p:tav tm="100000">
                                          <p:val>
                                            <p:strVal val="#ppt_h"/>
                                          </p:val>
                                        </p:tav>
                                      </p:tavLst>
                                    </p:anim>
                                    <p:anim calcmode="lin" valueType="num">
                                      <p:cBhvr>
                                        <p:cTn id="104" dur="1000" fill="hold"/>
                                        <p:tgtEl>
                                          <p:spTgt spid="17"/>
                                        </p:tgtEl>
                                        <p:attrNameLst>
                                          <p:attrName>style.rotation</p:attrName>
                                        </p:attrNameLst>
                                      </p:cBhvr>
                                      <p:tavLst>
                                        <p:tav tm="0">
                                          <p:val>
                                            <p:fltVal val="90"/>
                                          </p:val>
                                        </p:tav>
                                        <p:tav tm="100000">
                                          <p:val>
                                            <p:fltVal val="0"/>
                                          </p:val>
                                        </p:tav>
                                      </p:tavLst>
                                    </p:anim>
                                    <p:animEffect transition="in" filter="fade">
                                      <p:cBhvr>
                                        <p:cTn id="105" dur="1000"/>
                                        <p:tgtEl>
                                          <p:spTgt spid="17"/>
                                        </p:tgtEl>
                                      </p:cBhvr>
                                    </p:animEffect>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anim calcmode="lin" valueType="num">
                                      <p:cBhvr>
                                        <p:cTn id="110" dur="1000" fill="hold"/>
                                        <p:tgtEl>
                                          <p:spTgt spid="18"/>
                                        </p:tgtEl>
                                        <p:attrNameLst>
                                          <p:attrName>ppt_w</p:attrName>
                                        </p:attrNameLst>
                                      </p:cBhvr>
                                      <p:tavLst>
                                        <p:tav tm="0">
                                          <p:val>
                                            <p:fltVal val="0"/>
                                          </p:val>
                                        </p:tav>
                                        <p:tav tm="100000">
                                          <p:val>
                                            <p:strVal val="#ppt_w"/>
                                          </p:val>
                                        </p:tav>
                                      </p:tavLst>
                                    </p:anim>
                                    <p:anim calcmode="lin" valueType="num">
                                      <p:cBhvr>
                                        <p:cTn id="111" dur="1000" fill="hold"/>
                                        <p:tgtEl>
                                          <p:spTgt spid="18"/>
                                        </p:tgtEl>
                                        <p:attrNameLst>
                                          <p:attrName>ppt_h</p:attrName>
                                        </p:attrNameLst>
                                      </p:cBhvr>
                                      <p:tavLst>
                                        <p:tav tm="0">
                                          <p:val>
                                            <p:fltVal val="0"/>
                                          </p:val>
                                        </p:tav>
                                        <p:tav tm="100000">
                                          <p:val>
                                            <p:strVal val="#ppt_h"/>
                                          </p:val>
                                        </p:tav>
                                      </p:tavLst>
                                    </p:anim>
                                    <p:anim calcmode="lin" valueType="num">
                                      <p:cBhvr>
                                        <p:cTn id="112" dur="1000" fill="hold"/>
                                        <p:tgtEl>
                                          <p:spTgt spid="18"/>
                                        </p:tgtEl>
                                        <p:attrNameLst>
                                          <p:attrName>style.rotation</p:attrName>
                                        </p:attrNameLst>
                                      </p:cBhvr>
                                      <p:tavLst>
                                        <p:tav tm="0">
                                          <p:val>
                                            <p:fltVal val="90"/>
                                          </p:val>
                                        </p:tav>
                                        <p:tav tm="100000">
                                          <p:val>
                                            <p:fltVal val="0"/>
                                          </p:val>
                                        </p:tav>
                                      </p:tavLst>
                                    </p:anim>
                                    <p:animEffect transition="in" filter="fade">
                                      <p:cBhvr>
                                        <p:cTn id="1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682486-346B-D8A9-6C96-F065D188132C}"/>
              </a:ext>
            </a:extLst>
          </p:cNvPr>
          <p:cNvSpPr txBox="1"/>
          <p:nvPr/>
        </p:nvSpPr>
        <p:spPr>
          <a:xfrm>
            <a:off x="-28575" y="0"/>
            <a:ext cx="9210675" cy="6924675"/>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pic>
        <p:nvPicPr>
          <p:cNvPr id="8" name="Picture 8" descr="A picture containing grass, person, tree, outdoor&#10;&#10;Description automatically generated">
            <a:extLst>
              <a:ext uri="{FF2B5EF4-FFF2-40B4-BE49-F238E27FC236}">
                <a16:creationId xmlns:a16="http://schemas.microsoft.com/office/drawing/2014/main" id="{0125B9C2-763D-7397-DBCD-EFA07C8EED72}"/>
              </a:ext>
            </a:extLst>
          </p:cNvPr>
          <p:cNvPicPr>
            <a:picLocks noChangeAspect="1"/>
          </p:cNvPicPr>
          <p:nvPr/>
        </p:nvPicPr>
        <p:blipFill>
          <a:blip r:embed="rId4"/>
          <a:stretch>
            <a:fillRect/>
          </a:stretch>
        </p:blipFill>
        <p:spPr>
          <a:xfrm>
            <a:off x="2428875" y="1247775"/>
            <a:ext cx="2924175" cy="2924175"/>
          </a:xfrm>
          <a:prstGeom prst="rect">
            <a:avLst/>
          </a:prstGeom>
        </p:spPr>
      </p:pic>
      <p:sp>
        <p:nvSpPr>
          <p:cNvPr id="4" name="TextBox 3">
            <a:extLst>
              <a:ext uri="{FF2B5EF4-FFF2-40B4-BE49-F238E27FC236}">
                <a16:creationId xmlns:a16="http://schemas.microsoft.com/office/drawing/2014/main" id="{43018D6D-8E68-85D9-15F1-AFCAA60C7077}"/>
              </a:ext>
            </a:extLst>
          </p:cNvPr>
          <p:cNvSpPr txBox="1"/>
          <p:nvPr/>
        </p:nvSpPr>
        <p:spPr>
          <a:xfrm>
            <a:off x="185737" y="266020"/>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METHODS OF SELLING</a:t>
            </a:r>
          </a:p>
        </p:txBody>
      </p:sp>
      <p:pic>
        <p:nvPicPr>
          <p:cNvPr id="6" name="Picture 6" descr="A picture containing grass, tree, outdoor, person&#10;&#10;Description automatically generated">
            <a:extLst>
              <a:ext uri="{FF2B5EF4-FFF2-40B4-BE49-F238E27FC236}">
                <a16:creationId xmlns:a16="http://schemas.microsoft.com/office/drawing/2014/main" id="{25E99BEC-E5E1-2D71-B592-E8A8F5022ECF}"/>
              </a:ext>
            </a:extLst>
          </p:cNvPr>
          <p:cNvPicPr>
            <a:picLocks noChangeAspect="1"/>
          </p:cNvPicPr>
          <p:nvPr/>
        </p:nvPicPr>
        <p:blipFill>
          <a:blip r:embed="rId5"/>
          <a:stretch>
            <a:fillRect/>
          </a:stretch>
        </p:blipFill>
        <p:spPr>
          <a:xfrm>
            <a:off x="504825" y="2352675"/>
            <a:ext cx="2133600" cy="4505325"/>
          </a:xfrm>
          <a:prstGeom prst="rect">
            <a:avLst/>
          </a:prstGeom>
        </p:spPr>
      </p:pic>
      <p:pic>
        <p:nvPicPr>
          <p:cNvPr id="7" name="Picture 7" descr="A picture containing tree, person, outdoor, grass&#10;&#10;Description automatically generated">
            <a:extLst>
              <a:ext uri="{FF2B5EF4-FFF2-40B4-BE49-F238E27FC236}">
                <a16:creationId xmlns:a16="http://schemas.microsoft.com/office/drawing/2014/main" id="{32EB5422-42DA-DA53-48AB-1887672DCAAD}"/>
              </a:ext>
            </a:extLst>
          </p:cNvPr>
          <p:cNvPicPr>
            <a:picLocks noChangeAspect="1"/>
          </p:cNvPicPr>
          <p:nvPr/>
        </p:nvPicPr>
        <p:blipFill>
          <a:blip r:embed="rId6"/>
          <a:stretch>
            <a:fillRect/>
          </a:stretch>
        </p:blipFill>
        <p:spPr>
          <a:xfrm>
            <a:off x="3524250" y="3829050"/>
            <a:ext cx="5124450" cy="2876550"/>
          </a:xfrm>
          <a:prstGeom prst="rect">
            <a:avLst/>
          </a:prstGeom>
        </p:spPr>
      </p:pic>
      <p:pic>
        <p:nvPicPr>
          <p:cNvPr id="9" name="Picture 9" descr="A picture containing person, ground, outdoor&#10;&#10;Description automatically generated">
            <a:extLst>
              <a:ext uri="{FF2B5EF4-FFF2-40B4-BE49-F238E27FC236}">
                <a16:creationId xmlns:a16="http://schemas.microsoft.com/office/drawing/2014/main" id="{4D1C430E-66FA-7938-FF04-BBDC090CC577}"/>
              </a:ext>
            </a:extLst>
          </p:cNvPr>
          <p:cNvPicPr>
            <a:picLocks noChangeAspect="1"/>
          </p:cNvPicPr>
          <p:nvPr/>
        </p:nvPicPr>
        <p:blipFill>
          <a:blip r:embed="rId7"/>
          <a:stretch>
            <a:fillRect/>
          </a:stretch>
        </p:blipFill>
        <p:spPr>
          <a:xfrm>
            <a:off x="5962650" y="1343025"/>
            <a:ext cx="2409825" cy="3219450"/>
          </a:xfrm>
          <a:prstGeom prst="rect">
            <a:avLst/>
          </a:prstGeom>
        </p:spPr>
      </p:pic>
    </p:spTree>
    <p:extLst>
      <p:ext uri="{BB962C8B-B14F-4D97-AF65-F5344CB8AC3E}">
        <p14:creationId xmlns:p14="http://schemas.microsoft.com/office/powerpoint/2010/main" val="349982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FE6DE0-B66A-8016-57E4-1878FE0AD1F6}"/>
              </a:ext>
            </a:extLst>
          </p:cNvPr>
          <p:cNvSpPr/>
          <p:nvPr/>
        </p:nvSpPr>
        <p:spPr>
          <a:xfrm>
            <a:off x="0" y="0"/>
            <a:ext cx="9182100" cy="6886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application&#10;&#10;Description automatically generated">
            <a:extLst>
              <a:ext uri="{FF2B5EF4-FFF2-40B4-BE49-F238E27FC236}">
                <a16:creationId xmlns:a16="http://schemas.microsoft.com/office/drawing/2014/main" id="{F642B6EC-6686-9B8E-CEB7-E1638A0A903B}"/>
              </a:ext>
            </a:extLst>
          </p:cNvPr>
          <p:cNvPicPr>
            <a:picLocks noChangeAspect="1"/>
          </p:cNvPicPr>
          <p:nvPr/>
        </p:nvPicPr>
        <p:blipFill>
          <a:blip r:embed="rId3"/>
          <a:stretch>
            <a:fillRect/>
          </a:stretch>
        </p:blipFill>
        <p:spPr>
          <a:xfrm>
            <a:off x="-104775" y="656731"/>
            <a:ext cx="9401175" cy="5573113"/>
          </a:xfrm>
          <a:prstGeom prst="rect">
            <a:avLst/>
          </a:prstGeom>
        </p:spPr>
      </p:pic>
      <p:sp>
        <p:nvSpPr>
          <p:cNvPr id="4" name="Rectangle 3">
            <a:extLst>
              <a:ext uri="{FF2B5EF4-FFF2-40B4-BE49-F238E27FC236}">
                <a16:creationId xmlns:a16="http://schemas.microsoft.com/office/drawing/2014/main" id="{6B68D7A3-30F4-E295-23C3-7A83B0C1735C}"/>
              </a:ext>
            </a:extLst>
          </p:cNvPr>
          <p:cNvSpPr/>
          <p:nvPr/>
        </p:nvSpPr>
        <p:spPr>
          <a:xfrm>
            <a:off x="3429000" y="5867400"/>
            <a:ext cx="2076450" cy="152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 Box">
            <a:extLst>
              <a:ext uri="{FF2B5EF4-FFF2-40B4-BE49-F238E27FC236}">
                <a16:creationId xmlns:a16="http://schemas.microsoft.com/office/drawing/2014/main" id="{DD1D630E-7AFC-CFF2-CAB1-9A1DE0F5D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 y="-6397"/>
            <a:ext cx="9488347" cy="68679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E58BC3-1B74-4ED7-AD99-84F81AA94967}"/>
              </a:ext>
            </a:extLst>
          </p:cNvPr>
          <p:cNvSpPr txBox="1"/>
          <p:nvPr/>
        </p:nvSpPr>
        <p:spPr>
          <a:xfrm>
            <a:off x="1005481" y="415739"/>
            <a:ext cx="7320915" cy="784830"/>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r>
              <a:rPr lang="en-US" sz="4500" dirty="0"/>
              <a:t>THE PA DUTCH COUNCIL TEAM</a:t>
            </a:r>
          </a:p>
        </p:txBody>
      </p:sp>
      <p:sp>
        <p:nvSpPr>
          <p:cNvPr id="4" name="TextBox 3">
            <a:extLst>
              <a:ext uri="{FF2B5EF4-FFF2-40B4-BE49-F238E27FC236}">
                <a16:creationId xmlns:a16="http://schemas.microsoft.com/office/drawing/2014/main" id="{D5751330-011D-E9C2-0BA1-5A0130D85237}"/>
              </a:ext>
            </a:extLst>
          </p:cNvPr>
          <p:cNvSpPr txBox="1"/>
          <p:nvPr/>
        </p:nvSpPr>
        <p:spPr>
          <a:xfrm>
            <a:off x="472750" y="1651617"/>
            <a:ext cx="2536737" cy="923330"/>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Joe </a:t>
            </a:r>
            <a:r>
              <a:rPr lang="en-US" sz="2700" dirty="0" err="1"/>
              <a:t>Flaim</a:t>
            </a:r>
            <a:endParaRPr lang="en-US" sz="2700" dirty="0"/>
          </a:p>
          <a:p>
            <a:pPr algn="ctr"/>
            <a:r>
              <a:rPr lang="en-US" sz="2700" dirty="0"/>
              <a:t>Council Kernel</a:t>
            </a:r>
          </a:p>
        </p:txBody>
      </p:sp>
      <p:sp>
        <p:nvSpPr>
          <p:cNvPr id="5" name="TextBox 4">
            <a:extLst>
              <a:ext uri="{FF2B5EF4-FFF2-40B4-BE49-F238E27FC236}">
                <a16:creationId xmlns:a16="http://schemas.microsoft.com/office/drawing/2014/main" id="{C671075C-CB4D-2AD1-D641-E4FD0A8AE115}"/>
              </a:ext>
            </a:extLst>
          </p:cNvPr>
          <p:cNvSpPr txBox="1"/>
          <p:nvPr/>
        </p:nvSpPr>
        <p:spPr>
          <a:xfrm>
            <a:off x="3466049" y="1651616"/>
            <a:ext cx="2536737" cy="923330"/>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Matt Adams</a:t>
            </a:r>
          </a:p>
          <a:p>
            <a:pPr algn="ctr"/>
            <a:r>
              <a:rPr lang="en-US" sz="2700" dirty="0"/>
              <a:t>Staff Advisor</a:t>
            </a:r>
          </a:p>
        </p:txBody>
      </p:sp>
      <p:sp>
        <p:nvSpPr>
          <p:cNvPr id="6" name="TextBox 5">
            <a:extLst>
              <a:ext uri="{FF2B5EF4-FFF2-40B4-BE49-F238E27FC236}">
                <a16:creationId xmlns:a16="http://schemas.microsoft.com/office/drawing/2014/main" id="{065C1C31-3CE0-8680-1372-4FBA2EC31530}"/>
              </a:ext>
            </a:extLst>
          </p:cNvPr>
          <p:cNvSpPr txBox="1"/>
          <p:nvPr/>
        </p:nvSpPr>
        <p:spPr>
          <a:xfrm>
            <a:off x="6321118" y="1626782"/>
            <a:ext cx="2536737" cy="1338828"/>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Robin Kotzmoyer</a:t>
            </a:r>
          </a:p>
          <a:p>
            <a:pPr algn="ctr"/>
            <a:r>
              <a:rPr lang="en-US" sz="2700" dirty="0"/>
              <a:t>Council Support</a:t>
            </a:r>
          </a:p>
        </p:txBody>
      </p:sp>
      <p:sp>
        <p:nvSpPr>
          <p:cNvPr id="7" name="TextBox 6">
            <a:extLst>
              <a:ext uri="{FF2B5EF4-FFF2-40B4-BE49-F238E27FC236}">
                <a16:creationId xmlns:a16="http://schemas.microsoft.com/office/drawing/2014/main" id="{35A56E7F-29E4-FD36-D927-6BBAB3DEA9B0}"/>
              </a:ext>
            </a:extLst>
          </p:cNvPr>
          <p:cNvSpPr txBox="1"/>
          <p:nvPr/>
        </p:nvSpPr>
        <p:spPr>
          <a:xfrm>
            <a:off x="3394162" y="3240769"/>
            <a:ext cx="2536737" cy="1338828"/>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Myrna Walker</a:t>
            </a:r>
          </a:p>
          <a:p>
            <a:pPr algn="ctr"/>
            <a:r>
              <a:rPr lang="en-US" sz="2700" dirty="0"/>
              <a:t>Council Sale Support</a:t>
            </a:r>
          </a:p>
        </p:txBody>
      </p:sp>
      <p:sp>
        <p:nvSpPr>
          <p:cNvPr id="8" name="TextBox 7">
            <a:extLst>
              <a:ext uri="{FF2B5EF4-FFF2-40B4-BE49-F238E27FC236}">
                <a16:creationId xmlns:a16="http://schemas.microsoft.com/office/drawing/2014/main" id="{5CA30560-8BAB-98E4-A5A4-1353AE6A618E}"/>
              </a:ext>
            </a:extLst>
          </p:cNvPr>
          <p:cNvSpPr txBox="1"/>
          <p:nvPr/>
        </p:nvSpPr>
        <p:spPr>
          <a:xfrm>
            <a:off x="238783" y="3265189"/>
            <a:ext cx="2998240" cy="2585323"/>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Iron Forge </a:t>
            </a:r>
          </a:p>
          <a:p>
            <a:pPr algn="ctr"/>
            <a:r>
              <a:rPr lang="en-US" sz="2700" dirty="0"/>
              <a:t>District</a:t>
            </a:r>
          </a:p>
          <a:p>
            <a:pPr algn="ctr"/>
            <a:r>
              <a:rPr lang="en-US" sz="2700" dirty="0"/>
              <a:t>Nicole Welch – DE</a:t>
            </a:r>
          </a:p>
          <a:p>
            <a:pPr algn="ctr"/>
            <a:r>
              <a:rPr lang="en-US" sz="2700" dirty="0"/>
              <a:t>Vacant –DK</a:t>
            </a:r>
          </a:p>
          <a:p>
            <a:pPr algn="ctr"/>
            <a:r>
              <a:rPr lang="en-US" sz="2700" dirty="0"/>
              <a:t>April </a:t>
            </a:r>
            <a:r>
              <a:rPr lang="en-US" sz="2700" dirty="0" err="1"/>
              <a:t>Sherk</a:t>
            </a:r>
            <a:endParaRPr lang="en-US" sz="2700" dirty="0"/>
          </a:p>
          <a:p>
            <a:pPr algn="ctr"/>
            <a:r>
              <a:rPr lang="en-US" sz="2700" dirty="0"/>
              <a:t>Veronica Swope</a:t>
            </a:r>
          </a:p>
        </p:txBody>
      </p:sp>
      <p:sp>
        <p:nvSpPr>
          <p:cNvPr id="11" name="TextBox 10">
            <a:extLst>
              <a:ext uri="{FF2B5EF4-FFF2-40B4-BE49-F238E27FC236}">
                <a16:creationId xmlns:a16="http://schemas.microsoft.com/office/drawing/2014/main" id="{4A1DB076-2513-C9EE-E5D9-51A19B379799}"/>
              </a:ext>
            </a:extLst>
          </p:cNvPr>
          <p:cNvSpPr txBox="1"/>
          <p:nvPr/>
        </p:nvSpPr>
        <p:spPr>
          <a:xfrm>
            <a:off x="6149341" y="3244779"/>
            <a:ext cx="2998241" cy="2585323"/>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algn="ctr"/>
            <a:r>
              <a:rPr lang="en-US" sz="2700" dirty="0"/>
              <a:t>Susquehanna District</a:t>
            </a:r>
          </a:p>
          <a:p>
            <a:pPr algn="ctr"/>
            <a:r>
              <a:rPr lang="en-US" sz="2700" dirty="0"/>
              <a:t>Sheila </a:t>
            </a:r>
            <a:r>
              <a:rPr lang="en-US" sz="2700" dirty="0" err="1"/>
              <a:t>Fasig</a:t>
            </a:r>
            <a:r>
              <a:rPr lang="en-US" sz="2700" dirty="0"/>
              <a:t> – DE</a:t>
            </a:r>
          </a:p>
          <a:p>
            <a:pPr algn="ctr"/>
            <a:r>
              <a:rPr lang="en-US" sz="2700" dirty="0"/>
              <a:t>Roger Harvey – DK</a:t>
            </a:r>
          </a:p>
          <a:p>
            <a:pPr algn="ctr"/>
            <a:r>
              <a:rPr lang="en-US" sz="2700" dirty="0"/>
              <a:t>Erin </a:t>
            </a:r>
            <a:r>
              <a:rPr lang="en-US" sz="2700" dirty="0" err="1"/>
              <a:t>Brossman</a:t>
            </a:r>
            <a:endParaRPr lang="en-US" sz="2700" dirty="0"/>
          </a:p>
          <a:p>
            <a:pPr algn="ctr"/>
            <a:r>
              <a:rPr lang="en-US" sz="2700" dirty="0"/>
              <a:t>Rob Doyle</a:t>
            </a:r>
          </a:p>
        </p:txBody>
      </p:sp>
      <p:pic>
        <p:nvPicPr>
          <p:cNvPr id="12" name="Picture 11" descr="Logo&#10;&#10;Description automatically generated">
            <a:extLst>
              <a:ext uri="{FF2B5EF4-FFF2-40B4-BE49-F238E27FC236}">
                <a16:creationId xmlns:a16="http://schemas.microsoft.com/office/drawing/2014/main" id="{40B598EC-249A-F194-E1F6-C70FE012AF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8456" y="4687741"/>
            <a:ext cx="1371601" cy="1457006"/>
          </a:xfrm>
          <a:prstGeom prst="rect">
            <a:avLst/>
          </a:prstGeom>
          <a:noFill/>
          <a:ln>
            <a:noFill/>
          </a:ln>
        </p:spPr>
      </p:pic>
    </p:spTree>
    <p:extLst>
      <p:ext uri="{BB962C8B-B14F-4D97-AF65-F5344CB8AC3E}">
        <p14:creationId xmlns:p14="http://schemas.microsoft.com/office/powerpoint/2010/main" val="249351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FE6DE0-B66A-8016-57E4-1878FE0AD1F6}"/>
              </a:ext>
            </a:extLst>
          </p:cNvPr>
          <p:cNvSpPr/>
          <p:nvPr/>
        </p:nvSpPr>
        <p:spPr>
          <a:xfrm>
            <a:off x="0" y="0"/>
            <a:ext cx="9182100" cy="6886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aphical user interface&#10;&#10;Description automatically generated">
            <a:extLst>
              <a:ext uri="{FF2B5EF4-FFF2-40B4-BE49-F238E27FC236}">
                <a16:creationId xmlns:a16="http://schemas.microsoft.com/office/drawing/2014/main" id="{7BE75E11-577A-D353-F372-2E65DD354FA6}"/>
              </a:ext>
            </a:extLst>
          </p:cNvPr>
          <p:cNvPicPr>
            <a:picLocks noChangeAspect="1"/>
          </p:cNvPicPr>
          <p:nvPr/>
        </p:nvPicPr>
        <p:blipFill>
          <a:blip r:embed="rId3"/>
          <a:stretch>
            <a:fillRect/>
          </a:stretch>
        </p:blipFill>
        <p:spPr>
          <a:xfrm>
            <a:off x="-85725" y="706103"/>
            <a:ext cx="9420225" cy="5417218"/>
          </a:xfrm>
          <a:prstGeom prst="rect">
            <a:avLst/>
          </a:prstGeom>
        </p:spPr>
      </p:pic>
      <p:sp>
        <p:nvSpPr>
          <p:cNvPr id="6" name="TextBox 5">
            <a:extLst>
              <a:ext uri="{FF2B5EF4-FFF2-40B4-BE49-F238E27FC236}">
                <a16:creationId xmlns:a16="http://schemas.microsoft.com/office/drawing/2014/main" id="{DEB1633D-10CE-DAE1-6BE5-01EF74717028}"/>
              </a:ext>
            </a:extLst>
          </p:cNvPr>
          <p:cNvSpPr txBox="1"/>
          <p:nvPr/>
        </p:nvSpPr>
        <p:spPr>
          <a:xfrm>
            <a:off x="6248400" y="2095500"/>
            <a:ext cx="2933700" cy="923330"/>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Credit card sales should be paid directly into the unit checking account.</a:t>
            </a:r>
            <a:endParaRPr lang="en-US" dirty="0">
              <a:cs typeface="Calibri"/>
            </a:endParaRPr>
          </a:p>
        </p:txBody>
      </p:sp>
    </p:spTree>
    <p:extLst>
      <p:ext uri="{BB962C8B-B14F-4D97-AF65-F5344CB8AC3E}">
        <p14:creationId xmlns:p14="http://schemas.microsoft.com/office/powerpoint/2010/main" val="411305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3E4874-DD4E-074D-0902-C4279CEBD78A}"/>
              </a:ext>
            </a:extLst>
          </p:cNvPr>
          <p:cNvSpPr/>
          <p:nvPr/>
        </p:nvSpPr>
        <p:spPr>
          <a:xfrm>
            <a:off x="0" y="0"/>
            <a:ext cx="9144000" cy="69056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text, food, different&#10;&#10;Description automatically generated">
            <a:extLst>
              <a:ext uri="{FF2B5EF4-FFF2-40B4-BE49-F238E27FC236}">
                <a16:creationId xmlns:a16="http://schemas.microsoft.com/office/drawing/2014/main" id="{578A8BE7-35FE-6080-280E-81B34FF5876A}"/>
              </a:ext>
            </a:extLst>
          </p:cNvPr>
          <p:cNvPicPr>
            <a:picLocks noChangeAspect="1"/>
          </p:cNvPicPr>
          <p:nvPr/>
        </p:nvPicPr>
        <p:blipFill>
          <a:blip r:embed="rId3"/>
          <a:stretch>
            <a:fillRect/>
          </a:stretch>
        </p:blipFill>
        <p:spPr>
          <a:xfrm>
            <a:off x="-57150" y="404415"/>
            <a:ext cx="9277350" cy="5915820"/>
          </a:xfrm>
          <a:prstGeom prst="rect">
            <a:avLst/>
          </a:prstGeom>
        </p:spPr>
      </p:pic>
    </p:spTree>
    <p:extLst>
      <p:ext uri="{BB962C8B-B14F-4D97-AF65-F5344CB8AC3E}">
        <p14:creationId xmlns:p14="http://schemas.microsoft.com/office/powerpoint/2010/main" val="253114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3E4874-DD4E-074D-0902-C4279CEBD78A}"/>
              </a:ext>
            </a:extLst>
          </p:cNvPr>
          <p:cNvSpPr/>
          <p:nvPr/>
        </p:nvSpPr>
        <p:spPr>
          <a:xfrm>
            <a:off x="0" y="0"/>
            <a:ext cx="9144000" cy="69056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text, food, different&#10;&#10;Description automatically generated">
            <a:extLst>
              <a:ext uri="{FF2B5EF4-FFF2-40B4-BE49-F238E27FC236}">
                <a16:creationId xmlns:a16="http://schemas.microsoft.com/office/drawing/2014/main" id="{578A8BE7-35FE-6080-280E-81B34FF5876A}"/>
              </a:ext>
            </a:extLst>
          </p:cNvPr>
          <p:cNvPicPr>
            <a:picLocks noChangeAspect="1"/>
          </p:cNvPicPr>
          <p:nvPr/>
        </p:nvPicPr>
        <p:blipFill>
          <a:blip r:embed="rId3"/>
          <a:stretch>
            <a:fillRect/>
          </a:stretch>
        </p:blipFill>
        <p:spPr>
          <a:xfrm>
            <a:off x="-57150" y="404415"/>
            <a:ext cx="9277350" cy="5915820"/>
          </a:xfrm>
          <a:prstGeom prst="rect">
            <a:avLst/>
          </a:prstGeom>
        </p:spPr>
      </p:pic>
      <p:sp>
        <p:nvSpPr>
          <p:cNvPr id="4" name="Rectangle 3">
            <a:extLst>
              <a:ext uri="{FF2B5EF4-FFF2-40B4-BE49-F238E27FC236}">
                <a16:creationId xmlns:a16="http://schemas.microsoft.com/office/drawing/2014/main" id="{C3EF5D67-84B3-0CA4-E14A-D734C2B094E9}"/>
              </a:ext>
            </a:extLst>
          </p:cNvPr>
          <p:cNvSpPr/>
          <p:nvPr/>
        </p:nvSpPr>
        <p:spPr>
          <a:xfrm>
            <a:off x="173657" y="4170715"/>
            <a:ext cx="4466031" cy="156966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ln w="9525">
                  <a:solidFill>
                    <a:schemeClr val="bg1"/>
                  </a:solidFill>
                  <a:prstDash val="solid"/>
                </a:ln>
                <a:effectLst>
                  <a:outerShdw blurRad="12700" dist="38100" dir="2700000" algn="tl" rotWithShape="0">
                    <a:schemeClr val="bg1">
                      <a:lumMod val="50000"/>
                    </a:schemeClr>
                  </a:outerShdw>
                </a:effectLst>
              </a:rPr>
              <a:t>WHITLEY’S </a:t>
            </a:r>
            <a:endParaRPr lang="en-US" sz="4800" b="1" dirty="0">
              <a:ln w="9525">
                <a:solidFill>
                  <a:prstClr val="white"/>
                </a:solidFill>
                <a:prstDash val="solid"/>
              </a:ln>
              <a:effectLst>
                <a:outerShdw blurRad="12700" dist="38100" dir="2700000" algn="tl" rotWithShape="0">
                  <a:prstClr val="white">
                    <a:lumMod val="50000"/>
                  </a:prstClr>
                </a:outerShdw>
              </a:effectLst>
              <a:cs typeface="Calibri"/>
            </a:endParaRPr>
          </a:p>
          <a:p>
            <a:r>
              <a:rPr lang="en-US" sz="4800" b="1" dirty="0">
                <a:ln w="9525">
                  <a:solidFill>
                    <a:schemeClr val="bg1"/>
                  </a:solidFill>
                  <a:prstDash val="solid"/>
                </a:ln>
                <a:effectLst>
                  <a:outerShdw blurRad="12700" dist="38100" dir="2700000" algn="tl" rotWithShape="0">
                    <a:schemeClr val="bg1">
                      <a:lumMod val="50000"/>
                    </a:schemeClr>
                  </a:outerShdw>
                </a:effectLst>
              </a:rPr>
              <a:t>ORDER FORMS</a:t>
            </a:r>
            <a:endParaRPr lang="en-US" sz="4800" b="1" cap="none" spc="0" dirty="0">
              <a:ln w="9525">
                <a:solidFill>
                  <a:prstClr val="white"/>
                </a:solidFill>
                <a:prstDash val="solid"/>
              </a:ln>
              <a:solidFill>
                <a:schemeClr val="tx1"/>
              </a:solidFill>
              <a:effectLst>
                <a:outerShdw blurRad="12700" dist="38100" dir="2700000" algn="tl" rotWithShape="0">
                  <a:prstClr val="white">
                    <a:lumMod val="50000"/>
                  </a:prstClr>
                </a:outerShdw>
              </a:effectLst>
              <a:cs typeface="Calibri"/>
            </a:endParaRPr>
          </a:p>
        </p:txBody>
      </p:sp>
      <p:sp>
        <p:nvSpPr>
          <p:cNvPr id="5" name="Rectangle 4">
            <a:extLst>
              <a:ext uri="{FF2B5EF4-FFF2-40B4-BE49-F238E27FC236}">
                <a16:creationId xmlns:a16="http://schemas.microsoft.com/office/drawing/2014/main" id="{DC1E2887-E04B-4953-D30C-52147D219AF0}"/>
              </a:ext>
            </a:extLst>
          </p:cNvPr>
          <p:cNvSpPr/>
          <p:nvPr/>
        </p:nvSpPr>
        <p:spPr>
          <a:xfrm>
            <a:off x="6591408" y="3919416"/>
            <a:ext cx="2125903" cy="2308324"/>
          </a:xfrm>
          <a:prstGeom prst="rect">
            <a:avLst/>
          </a:prstGeom>
          <a:noFill/>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cap="none" spc="0" dirty="0">
                <a:ln w="9525">
                  <a:solidFill>
                    <a:schemeClr val="bg1"/>
                  </a:solidFill>
                  <a:prstDash val="solid"/>
                </a:ln>
                <a:effectLst>
                  <a:outerShdw blurRad="12700" dist="38100" dir="2700000" algn="tl" rotWithShape="0">
                    <a:schemeClr val="bg1">
                      <a:lumMod val="50000"/>
                    </a:schemeClr>
                  </a:outerShdw>
                </a:effectLst>
              </a:rPr>
              <a:t>KELLER</a:t>
            </a:r>
            <a:r>
              <a:rPr lang="en-US" sz="4800" b="1" dirty="0">
                <a:ln w="9525">
                  <a:solidFill>
                    <a:schemeClr val="bg1"/>
                  </a:solidFill>
                  <a:prstDash val="solid"/>
                </a:ln>
                <a:effectLst>
                  <a:outerShdw blurRad="12700" dist="38100" dir="2700000" algn="tl" rotWithShape="0">
                    <a:schemeClr val="bg1">
                      <a:lumMod val="50000"/>
                    </a:schemeClr>
                  </a:outerShdw>
                </a:effectLst>
              </a:rPr>
              <a:t> </a:t>
            </a:r>
            <a:endParaRPr lang="en-US" sz="4800" b="1" cap="none" spc="0" dirty="0">
              <a:ln w="9525">
                <a:solidFill>
                  <a:prstClr val="white"/>
                </a:solidFill>
                <a:prstDash val="solid"/>
              </a:ln>
              <a:effectLst>
                <a:outerShdw blurRad="12700" dist="38100" dir="2700000" algn="tl" rotWithShape="0">
                  <a:prstClr val="white">
                    <a:lumMod val="50000"/>
                  </a:prstClr>
                </a:outerShdw>
              </a:effectLst>
              <a:cs typeface="Calibri"/>
            </a:endParaRPr>
          </a:p>
          <a:p>
            <a:r>
              <a:rPr lang="en-US" sz="4800" b="1" cap="none" spc="0" dirty="0">
                <a:ln w="9525">
                  <a:solidFill>
                    <a:schemeClr val="bg1"/>
                  </a:solidFill>
                  <a:prstDash val="solid"/>
                </a:ln>
                <a:effectLst>
                  <a:outerShdw blurRad="12700" dist="38100" dir="2700000" algn="tl" rotWithShape="0">
                    <a:schemeClr val="bg1">
                      <a:lumMod val="50000"/>
                    </a:schemeClr>
                  </a:outerShdw>
                </a:effectLst>
              </a:rPr>
              <a:t>PRIZE</a:t>
            </a:r>
            <a:r>
              <a:rPr lang="en-US" sz="4800" b="1" dirty="0">
                <a:ln w="9525">
                  <a:solidFill>
                    <a:schemeClr val="bg1"/>
                  </a:solidFill>
                  <a:prstDash val="solid"/>
                </a:ln>
                <a:effectLst>
                  <a:outerShdw blurRad="12700" dist="38100" dir="2700000" algn="tl" rotWithShape="0">
                    <a:schemeClr val="bg1">
                      <a:lumMod val="50000"/>
                    </a:schemeClr>
                  </a:outerShdw>
                </a:effectLst>
              </a:rPr>
              <a:t> </a:t>
            </a:r>
            <a:endParaRPr lang="en-US" sz="4800" b="1" cap="none" spc="0" dirty="0">
              <a:ln w="9525">
                <a:solidFill>
                  <a:prstClr val="white"/>
                </a:solidFill>
                <a:prstDash val="solid"/>
              </a:ln>
              <a:effectLst>
                <a:outerShdw blurRad="12700" dist="38100" dir="2700000" algn="tl" rotWithShape="0">
                  <a:prstClr val="white">
                    <a:lumMod val="50000"/>
                  </a:prstClr>
                </a:outerShdw>
              </a:effectLst>
              <a:cs typeface="Calibri"/>
            </a:endParaRPr>
          </a:p>
          <a:p>
            <a:r>
              <a:rPr lang="en-US" sz="4800" b="1" cap="none" spc="0" dirty="0">
                <a:ln w="9525">
                  <a:solidFill>
                    <a:schemeClr val="bg1"/>
                  </a:solidFill>
                  <a:prstDash val="solid"/>
                </a:ln>
                <a:effectLst>
                  <a:outerShdw blurRad="12700" dist="38100" dir="2700000" algn="tl" rotWithShape="0">
                    <a:schemeClr val="bg1">
                      <a:lumMod val="50000"/>
                    </a:schemeClr>
                  </a:outerShdw>
                </a:effectLst>
              </a:rPr>
              <a:t>SHEETS</a:t>
            </a:r>
            <a:endParaRPr lang="en-US" sz="4800" b="1" cap="none" spc="0" dirty="0">
              <a:ln w="9525">
                <a:solidFill>
                  <a:prstClr val="white"/>
                </a:solidFill>
                <a:prstDash val="solid"/>
              </a:ln>
              <a:effectLst>
                <a:outerShdw blurRad="12700" dist="38100" dir="2700000" algn="tl" rotWithShape="0">
                  <a:prstClr val="white">
                    <a:lumMod val="50000"/>
                  </a:prstClr>
                </a:outerShdw>
              </a:effectLst>
              <a:cs typeface="Calibri"/>
            </a:endParaRPr>
          </a:p>
        </p:txBody>
      </p:sp>
    </p:spTree>
    <p:extLst>
      <p:ext uri="{BB962C8B-B14F-4D97-AF65-F5344CB8AC3E}">
        <p14:creationId xmlns:p14="http://schemas.microsoft.com/office/powerpoint/2010/main" val="298267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3E4874-DD4E-074D-0902-C4279CEBD78A}"/>
              </a:ext>
            </a:extLst>
          </p:cNvPr>
          <p:cNvSpPr/>
          <p:nvPr/>
        </p:nvSpPr>
        <p:spPr>
          <a:xfrm>
            <a:off x="0" y="0"/>
            <a:ext cx="9144000" cy="69056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10;&#10;Description automatically generated">
            <a:extLst>
              <a:ext uri="{FF2B5EF4-FFF2-40B4-BE49-F238E27FC236}">
                <a16:creationId xmlns:a16="http://schemas.microsoft.com/office/drawing/2014/main" id="{1B5ABF8B-0868-C732-2EEC-FC2FD0BFFA73}"/>
              </a:ext>
            </a:extLst>
          </p:cNvPr>
          <p:cNvPicPr>
            <a:picLocks noChangeAspect="1"/>
          </p:cNvPicPr>
          <p:nvPr/>
        </p:nvPicPr>
        <p:blipFill>
          <a:blip r:embed="rId3"/>
          <a:stretch>
            <a:fillRect/>
          </a:stretch>
        </p:blipFill>
        <p:spPr>
          <a:xfrm>
            <a:off x="-38100" y="381874"/>
            <a:ext cx="9220200" cy="5941851"/>
          </a:xfrm>
          <a:prstGeom prst="rect">
            <a:avLst/>
          </a:prstGeom>
        </p:spPr>
      </p:pic>
    </p:spTree>
    <p:extLst>
      <p:ext uri="{BB962C8B-B14F-4D97-AF65-F5344CB8AC3E}">
        <p14:creationId xmlns:p14="http://schemas.microsoft.com/office/powerpoint/2010/main" val="305562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3E4874-DD4E-074D-0902-C4279CEBD78A}"/>
              </a:ext>
            </a:extLst>
          </p:cNvPr>
          <p:cNvSpPr/>
          <p:nvPr/>
        </p:nvSpPr>
        <p:spPr>
          <a:xfrm>
            <a:off x="0" y="0"/>
            <a:ext cx="9144000" cy="69056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10;&#10;Description automatically generated">
            <a:extLst>
              <a:ext uri="{FF2B5EF4-FFF2-40B4-BE49-F238E27FC236}">
                <a16:creationId xmlns:a16="http://schemas.microsoft.com/office/drawing/2014/main" id="{1B5ABF8B-0868-C732-2EEC-FC2FD0BFFA73}"/>
              </a:ext>
            </a:extLst>
          </p:cNvPr>
          <p:cNvPicPr>
            <a:picLocks noChangeAspect="1"/>
          </p:cNvPicPr>
          <p:nvPr/>
        </p:nvPicPr>
        <p:blipFill>
          <a:blip r:embed="rId3"/>
          <a:stretch>
            <a:fillRect/>
          </a:stretch>
        </p:blipFill>
        <p:spPr>
          <a:xfrm>
            <a:off x="-38100" y="381874"/>
            <a:ext cx="9220200" cy="5941851"/>
          </a:xfrm>
          <a:prstGeom prst="rect">
            <a:avLst/>
          </a:prstGeom>
        </p:spPr>
      </p:pic>
      <p:sp>
        <p:nvSpPr>
          <p:cNvPr id="2" name="Rectangle 1">
            <a:extLst>
              <a:ext uri="{FF2B5EF4-FFF2-40B4-BE49-F238E27FC236}">
                <a16:creationId xmlns:a16="http://schemas.microsoft.com/office/drawing/2014/main" id="{2D37D8EC-49C9-436F-B315-4B35AE6AEB89}"/>
              </a:ext>
            </a:extLst>
          </p:cNvPr>
          <p:cNvSpPr/>
          <p:nvPr/>
        </p:nvSpPr>
        <p:spPr>
          <a:xfrm>
            <a:off x="4461016" y="3312839"/>
            <a:ext cx="4906791" cy="83099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b="1" cap="none" spc="0" dirty="0">
                <a:ln w="9525">
                  <a:solidFill>
                    <a:schemeClr val="bg1"/>
                  </a:solidFill>
                  <a:prstDash val="solid"/>
                </a:ln>
                <a:effectLst>
                  <a:outerShdw blurRad="12700" dist="38100" dir="2700000" algn="tl" rotWithShape="0">
                    <a:schemeClr val="bg1">
                      <a:lumMod val="50000"/>
                    </a:schemeClr>
                  </a:outerShdw>
                </a:effectLst>
              </a:rPr>
              <a:t>TABLE TENTS</a:t>
            </a:r>
          </a:p>
        </p:txBody>
      </p:sp>
      <p:sp>
        <p:nvSpPr>
          <p:cNvPr id="4" name="Rectangle 3">
            <a:extLst>
              <a:ext uri="{FF2B5EF4-FFF2-40B4-BE49-F238E27FC236}">
                <a16:creationId xmlns:a16="http://schemas.microsoft.com/office/drawing/2014/main" id="{DF4C7598-1808-312F-B61D-5767313E940C}"/>
              </a:ext>
            </a:extLst>
          </p:cNvPr>
          <p:cNvSpPr/>
          <p:nvPr/>
        </p:nvSpPr>
        <p:spPr>
          <a:xfrm>
            <a:off x="4720681" y="4015925"/>
            <a:ext cx="4383315" cy="830997"/>
          </a:xfrm>
          <a:prstGeom prst="rect">
            <a:avLst/>
          </a:prstGeom>
          <a:noFill/>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b="1" cap="none" spc="0" dirty="0">
                <a:ln w="9525">
                  <a:solidFill>
                    <a:schemeClr val="bg1"/>
                  </a:solidFill>
                  <a:prstDash val="solid"/>
                </a:ln>
                <a:effectLst>
                  <a:outerShdw blurRad="12700" dist="38100" dir="2700000" algn="tl" rotWithShape="0">
                    <a:schemeClr val="bg1">
                      <a:lumMod val="50000"/>
                    </a:schemeClr>
                  </a:outerShdw>
                </a:effectLst>
              </a:rPr>
              <a:t>DOOR HANGERS</a:t>
            </a:r>
          </a:p>
        </p:txBody>
      </p:sp>
    </p:spTree>
    <p:extLst>
      <p:ext uri="{BB962C8B-B14F-4D97-AF65-F5344CB8AC3E}">
        <p14:creationId xmlns:p14="http://schemas.microsoft.com/office/powerpoint/2010/main" val="224269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8E232F-F8BC-A990-1E30-EA0F506CBDED}"/>
              </a:ext>
            </a:extLst>
          </p:cNvPr>
          <p:cNvSpPr txBox="1"/>
          <p:nvPr/>
        </p:nvSpPr>
        <p:spPr>
          <a:xfrm>
            <a:off x="-28575" y="0"/>
            <a:ext cx="9210675" cy="6924675"/>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4" name="TextBox 3">
            <a:extLst>
              <a:ext uri="{FF2B5EF4-FFF2-40B4-BE49-F238E27FC236}">
                <a16:creationId xmlns:a16="http://schemas.microsoft.com/office/drawing/2014/main" id="{9E56F8D5-828D-8BF9-A0AD-B0288DB76B9C}"/>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COMMUNICATION</a:t>
            </a:r>
          </a:p>
        </p:txBody>
      </p:sp>
      <p:pic>
        <p:nvPicPr>
          <p:cNvPr id="1028" name="Picture 4">
            <a:extLst>
              <a:ext uri="{FF2B5EF4-FFF2-40B4-BE49-F238E27FC236}">
                <a16:creationId xmlns:a16="http://schemas.microsoft.com/office/drawing/2014/main" id="{CF9C55BE-F84B-A915-AD7C-89AE21AFF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9" y="2961409"/>
            <a:ext cx="36957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7C0FDC-EFC3-7F0B-E149-1FE1F4BB65C5}"/>
              </a:ext>
            </a:extLst>
          </p:cNvPr>
          <p:cNvPicPr>
            <a:picLocks noChangeAspect="1"/>
          </p:cNvPicPr>
          <p:nvPr/>
        </p:nvPicPr>
        <p:blipFill>
          <a:blip r:embed="rId5"/>
          <a:stretch>
            <a:fillRect/>
          </a:stretch>
        </p:blipFill>
        <p:spPr>
          <a:xfrm>
            <a:off x="6392256" y="1870466"/>
            <a:ext cx="2333467" cy="4350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7CE5CC9F-BBE7-3B1E-8695-599ECF0EC407}"/>
              </a:ext>
            </a:extLst>
          </p:cNvPr>
          <p:cNvSpPr txBox="1"/>
          <p:nvPr/>
        </p:nvSpPr>
        <p:spPr>
          <a:xfrm>
            <a:off x="1777911" y="1244103"/>
            <a:ext cx="4715583" cy="2039020"/>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57200" indent="-457200">
              <a:buFont typeface="Wingdings" panose="05000000000000000000" pitchFamily="2" charset="2"/>
              <a:buChar char="v"/>
            </a:pPr>
            <a:r>
              <a:rPr lang="en-US" sz="3200" b="1" dirty="0"/>
              <a:t>Key to a Successful Sale</a:t>
            </a:r>
          </a:p>
          <a:p>
            <a:pPr marL="457200" indent="-457200">
              <a:buFont typeface="Wingdings" panose="05000000000000000000" pitchFamily="2" charset="2"/>
              <a:buChar char="v"/>
            </a:pPr>
            <a:r>
              <a:rPr lang="en-US" sz="3200" b="1" dirty="0"/>
              <a:t>Publish Your Sales Dates</a:t>
            </a:r>
          </a:p>
          <a:p>
            <a:pPr marL="457200" indent="-457200">
              <a:buFont typeface="Wingdings" panose="05000000000000000000" pitchFamily="2" charset="2"/>
              <a:buChar char="v"/>
            </a:pPr>
            <a:r>
              <a:rPr lang="en-US" sz="3200" b="1" dirty="0"/>
              <a:t>Have a Unit Kickoff</a:t>
            </a:r>
          </a:p>
          <a:p>
            <a:pPr marL="457200" indent="-457200">
              <a:buFont typeface="Wingdings" panose="05000000000000000000" pitchFamily="2" charset="2"/>
              <a:buChar char="v"/>
            </a:pPr>
            <a:r>
              <a:rPr lang="en-US" sz="3200" b="1" dirty="0"/>
              <a:t>Have a celebration</a:t>
            </a:r>
          </a:p>
        </p:txBody>
      </p:sp>
      <p:pic>
        <p:nvPicPr>
          <p:cNvPr id="1030" name="Picture 6" descr="No photo description available.">
            <a:extLst>
              <a:ext uri="{FF2B5EF4-FFF2-40B4-BE49-F238E27FC236}">
                <a16:creationId xmlns:a16="http://schemas.microsoft.com/office/drawing/2014/main" id="{2E7706D1-94B0-6B27-9C5A-429264D68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506" y="3665157"/>
            <a:ext cx="2937750" cy="293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65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286804C9-FDEC-183A-C71C-B5737F85B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0" y="0"/>
            <a:ext cx="9143985" cy="6885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2425F3-D555-ACFC-A4D6-1F10926300FD}"/>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COMMISSIONS &amp; INCENTIVES</a:t>
            </a:r>
          </a:p>
        </p:txBody>
      </p:sp>
      <p:pic>
        <p:nvPicPr>
          <p:cNvPr id="5" name="Picture 4">
            <a:extLst>
              <a:ext uri="{FF2B5EF4-FFF2-40B4-BE49-F238E27FC236}">
                <a16:creationId xmlns:a16="http://schemas.microsoft.com/office/drawing/2014/main" id="{860593DF-C905-6E57-4D8F-A29FF0EBAD50}"/>
              </a:ext>
            </a:extLst>
          </p:cNvPr>
          <p:cNvPicPr>
            <a:picLocks noChangeAspect="1"/>
          </p:cNvPicPr>
          <p:nvPr/>
        </p:nvPicPr>
        <p:blipFill>
          <a:blip r:embed="rId4"/>
          <a:stretch>
            <a:fillRect/>
          </a:stretch>
        </p:blipFill>
        <p:spPr>
          <a:xfrm>
            <a:off x="5373045" y="1072207"/>
            <a:ext cx="3298604" cy="3743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AB339A2-C5FB-34EF-4A06-0CF48275534C}"/>
              </a:ext>
            </a:extLst>
          </p:cNvPr>
          <p:cNvPicPr>
            <a:picLocks noChangeAspect="1"/>
          </p:cNvPicPr>
          <p:nvPr/>
        </p:nvPicPr>
        <p:blipFill>
          <a:blip r:embed="rId5"/>
          <a:stretch>
            <a:fillRect/>
          </a:stretch>
        </p:blipFill>
        <p:spPr>
          <a:xfrm>
            <a:off x="3377990" y="3102473"/>
            <a:ext cx="2726512" cy="3576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0B5D8ED3-C53B-7FA1-C1F5-CEC046A7C55D}"/>
              </a:ext>
            </a:extLst>
          </p:cNvPr>
          <p:cNvPicPr>
            <a:picLocks noChangeAspect="1"/>
          </p:cNvPicPr>
          <p:nvPr/>
        </p:nvPicPr>
        <p:blipFill>
          <a:blip r:embed="rId6"/>
          <a:stretch>
            <a:fillRect/>
          </a:stretch>
        </p:blipFill>
        <p:spPr>
          <a:xfrm>
            <a:off x="517183" y="1632317"/>
            <a:ext cx="3253773" cy="3342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1560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286804C9-FDEC-183A-C71C-B5737F85B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0" y="0"/>
            <a:ext cx="9143985" cy="6885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2425F3-D555-ACFC-A4D6-1F10926300FD}"/>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COMMISSIONS &amp; INCENTIVES</a:t>
            </a:r>
          </a:p>
        </p:txBody>
      </p:sp>
      <p:sp>
        <p:nvSpPr>
          <p:cNvPr id="9" name="TextBox 8">
            <a:extLst>
              <a:ext uri="{FF2B5EF4-FFF2-40B4-BE49-F238E27FC236}">
                <a16:creationId xmlns:a16="http://schemas.microsoft.com/office/drawing/2014/main" id="{91AC7D75-5CCA-1166-B76B-60C38B6E2B7B}"/>
              </a:ext>
            </a:extLst>
          </p:cNvPr>
          <p:cNvSpPr txBox="1"/>
          <p:nvPr/>
        </p:nvSpPr>
        <p:spPr>
          <a:xfrm>
            <a:off x="5678318" y="5090969"/>
            <a:ext cx="3264636" cy="923330"/>
          </a:xfrm>
          <a:prstGeom prst="rect">
            <a:avLst/>
          </a:prstGeom>
          <a:solidFill>
            <a:schemeClr val="accent4">
              <a:lumMod val="20000"/>
              <a:lumOff val="80000"/>
            </a:schemeClr>
          </a:solidFill>
          <a:ln w="38100">
            <a:solidFill>
              <a:schemeClr val="accent1"/>
            </a:solidFill>
          </a:ln>
        </p:spPr>
        <p:txBody>
          <a:bodyPr wrap="square">
            <a:spAutoFit/>
          </a:bodyPr>
          <a:lstStyle/>
          <a:p>
            <a:pPr algn="ctr" rtl="0" fontAlgn="base"/>
            <a:r>
              <a:rPr lang="en-US" b="1" i="0" u="none" strike="noStrike" dirty="0">
                <a:solidFill>
                  <a:srgbClr val="000000"/>
                </a:solidFill>
                <a:effectLst/>
                <a:latin typeface="Calibri" panose="020F0502020204030204" pitchFamily="34" charset="0"/>
              </a:rPr>
              <a:t>ONLINE SALES</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30% Commission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p:txBody>
      </p:sp>
      <p:pic>
        <p:nvPicPr>
          <p:cNvPr id="2052" name="Picture 4">
            <a:extLst>
              <a:ext uri="{FF2B5EF4-FFF2-40B4-BE49-F238E27FC236}">
                <a16:creationId xmlns:a16="http://schemas.microsoft.com/office/drawing/2014/main" id="{1E3E4015-6A39-8D59-1503-15F4666D9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12563"/>
            <a:ext cx="3343275"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C2CA3A9-24EC-87BA-6454-523D5A8D0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874" y="721992"/>
            <a:ext cx="3295650" cy="2609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F2FF2D-995B-43C4-4905-885962D0E994}"/>
              </a:ext>
            </a:extLst>
          </p:cNvPr>
          <p:cNvSpPr txBox="1"/>
          <p:nvPr/>
        </p:nvSpPr>
        <p:spPr>
          <a:xfrm>
            <a:off x="5398786" y="2736062"/>
            <a:ext cx="3264636" cy="2031325"/>
          </a:xfrm>
          <a:prstGeom prst="rect">
            <a:avLst/>
          </a:prstGeom>
          <a:solidFill>
            <a:schemeClr val="accent4">
              <a:lumMod val="20000"/>
              <a:lumOff val="80000"/>
            </a:schemeClr>
          </a:solidFill>
          <a:ln w="38100">
            <a:solidFill>
              <a:schemeClr val="accent1"/>
            </a:solidFill>
          </a:ln>
        </p:spPr>
        <p:txBody>
          <a:bodyPr wrap="square">
            <a:spAutoFit/>
          </a:bodyPr>
          <a:lstStyle/>
          <a:p>
            <a:pPr algn="ctr" rtl="0" fontAlgn="base"/>
            <a:r>
              <a:rPr lang="en-US" b="1" i="0" u="none" strike="noStrike" dirty="0">
                <a:solidFill>
                  <a:srgbClr val="000000"/>
                </a:solidFill>
                <a:effectLst/>
                <a:latin typeface="Calibri" panose="020F0502020204030204" pitchFamily="34" charset="0"/>
              </a:rPr>
              <a:t>NO PRIZE OPTION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34% Commission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Winner’s Circle Sales Level</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Military Pin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Top Salesman Pin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Online Sales Pin</a:t>
            </a:r>
            <a:endParaRPr lang="en-US" b="1" i="0" dirty="0">
              <a:solidFill>
                <a:srgbClr val="000000"/>
              </a:solidFill>
              <a:effectLst/>
              <a:latin typeface="Segoe UI" panose="020B0502040204020203" pitchFamily="34" charset="0"/>
            </a:endParaRPr>
          </a:p>
        </p:txBody>
      </p:sp>
      <p:pic>
        <p:nvPicPr>
          <p:cNvPr id="2050" name="Picture 2">
            <a:extLst>
              <a:ext uri="{FF2B5EF4-FFF2-40B4-BE49-F238E27FC236}">
                <a16:creationId xmlns:a16="http://schemas.microsoft.com/office/drawing/2014/main" id="{555E7597-F1A2-77EB-6774-29A1BA375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3166" y="4065524"/>
            <a:ext cx="3886200" cy="2609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B55C03-DAA6-00EC-74CC-096C10B6773A}"/>
              </a:ext>
            </a:extLst>
          </p:cNvPr>
          <p:cNvSpPr txBox="1"/>
          <p:nvPr/>
        </p:nvSpPr>
        <p:spPr>
          <a:xfrm>
            <a:off x="423193" y="1224719"/>
            <a:ext cx="3264636" cy="2308324"/>
          </a:xfrm>
          <a:prstGeom prst="rect">
            <a:avLst/>
          </a:prstGeom>
          <a:solidFill>
            <a:schemeClr val="accent4">
              <a:lumMod val="20000"/>
              <a:lumOff val="80000"/>
            </a:schemeClr>
          </a:solidFill>
          <a:ln w="38100">
            <a:solidFill>
              <a:schemeClr val="accent1"/>
            </a:solidFill>
          </a:ln>
        </p:spPr>
        <p:txBody>
          <a:bodyPr wrap="square">
            <a:spAutoFit/>
          </a:bodyPr>
          <a:lstStyle/>
          <a:p>
            <a:pPr algn="ctr" rtl="0" fontAlgn="base"/>
            <a:r>
              <a:rPr lang="en-US" b="1" i="0" u="none" strike="noStrike" dirty="0">
                <a:solidFill>
                  <a:srgbClr val="000000"/>
                </a:solidFill>
                <a:effectLst/>
                <a:latin typeface="Calibri" panose="020F0502020204030204" pitchFamily="34" charset="0"/>
              </a:rPr>
              <a:t>INCENTIVE PRIZE OPTION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31% Commission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Incentive Prizes by Sales Level</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Winner’s Circle Sales Level</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Military Pin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Top Salesman Pin</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Online Sales Pin</a:t>
            </a:r>
            <a:endParaRPr lang="en-US" b="1"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8137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286804C9-FDEC-183A-C71C-B5737F85B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0" y="0"/>
            <a:ext cx="9143985" cy="6885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2425F3-D555-ACFC-A4D6-1F10926300FD}"/>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INCENTIVES</a:t>
            </a:r>
          </a:p>
        </p:txBody>
      </p:sp>
      <p:pic>
        <p:nvPicPr>
          <p:cNvPr id="8" name="Picture 7">
            <a:extLst>
              <a:ext uri="{FF2B5EF4-FFF2-40B4-BE49-F238E27FC236}">
                <a16:creationId xmlns:a16="http://schemas.microsoft.com/office/drawing/2014/main" id="{4E8388A1-F939-8C45-9EA3-1DA07B463870}"/>
              </a:ext>
            </a:extLst>
          </p:cNvPr>
          <p:cNvPicPr>
            <a:picLocks noChangeAspect="1"/>
          </p:cNvPicPr>
          <p:nvPr/>
        </p:nvPicPr>
        <p:blipFill>
          <a:blip r:embed="rId4"/>
          <a:stretch>
            <a:fillRect/>
          </a:stretch>
        </p:blipFill>
        <p:spPr>
          <a:xfrm rot="5400000">
            <a:off x="-376087" y="1730398"/>
            <a:ext cx="5595789" cy="4300369"/>
          </a:xfrm>
          <a:prstGeom prst="rect">
            <a:avLst/>
          </a:prstGeom>
        </p:spPr>
      </p:pic>
      <p:pic>
        <p:nvPicPr>
          <p:cNvPr id="10" name="Picture 9">
            <a:extLst>
              <a:ext uri="{FF2B5EF4-FFF2-40B4-BE49-F238E27FC236}">
                <a16:creationId xmlns:a16="http://schemas.microsoft.com/office/drawing/2014/main" id="{5FE66AFD-9BD8-5DAA-CAB3-AAA7B04C8E51}"/>
              </a:ext>
            </a:extLst>
          </p:cNvPr>
          <p:cNvPicPr>
            <a:picLocks noChangeAspect="1"/>
          </p:cNvPicPr>
          <p:nvPr/>
        </p:nvPicPr>
        <p:blipFill>
          <a:blip r:embed="rId5"/>
          <a:stretch>
            <a:fillRect/>
          </a:stretch>
        </p:blipFill>
        <p:spPr>
          <a:xfrm rot="5400000">
            <a:off x="4073766" y="1754980"/>
            <a:ext cx="5557685" cy="4289312"/>
          </a:xfrm>
          <a:prstGeom prst="rect">
            <a:avLst/>
          </a:prstGeom>
        </p:spPr>
      </p:pic>
    </p:spTree>
    <p:extLst>
      <p:ext uri="{BB962C8B-B14F-4D97-AF65-F5344CB8AC3E}">
        <p14:creationId xmlns:p14="http://schemas.microsoft.com/office/powerpoint/2010/main" val="2632271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286804C9-FDEC-183A-C71C-B5737F85B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0" y="0"/>
            <a:ext cx="9143985" cy="6885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2425F3-D555-ACFC-A4D6-1F10926300FD}"/>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INCENTIVES</a:t>
            </a:r>
          </a:p>
        </p:txBody>
      </p:sp>
      <p:sp>
        <p:nvSpPr>
          <p:cNvPr id="8" name="TextBox 7">
            <a:extLst>
              <a:ext uri="{FF2B5EF4-FFF2-40B4-BE49-F238E27FC236}">
                <a16:creationId xmlns:a16="http://schemas.microsoft.com/office/drawing/2014/main" id="{F9BCA68C-AE8A-0390-F2BB-0E5EC2312ADC}"/>
              </a:ext>
            </a:extLst>
          </p:cNvPr>
          <p:cNvSpPr txBox="1"/>
          <p:nvPr/>
        </p:nvSpPr>
        <p:spPr>
          <a:xfrm>
            <a:off x="5008226" y="1134483"/>
            <a:ext cx="3565611" cy="2308324"/>
          </a:xfrm>
          <a:prstGeom prst="rect">
            <a:avLst/>
          </a:prstGeom>
          <a:solidFill>
            <a:schemeClr val="accent4">
              <a:lumMod val="20000"/>
              <a:lumOff val="80000"/>
            </a:schemeClr>
          </a:solidFill>
          <a:ln w="57150">
            <a:solidFill>
              <a:schemeClr val="accent1"/>
            </a:solidFill>
          </a:ln>
        </p:spPr>
        <p:txBody>
          <a:bodyPr wrap="square">
            <a:spAutoFit/>
          </a:bodyPr>
          <a:lstStyle/>
          <a:p>
            <a:pPr algn="ctr" rtl="0" fontAlgn="base"/>
            <a:r>
              <a:rPr lang="en-US" b="1" i="0" u="none" strike="noStrike" dirty="0">
                <a:solidFill>
                  <a:srgbClr val="000000"/>
                </a:solidFill>
                <a:effectLst/>
                <a:latin typeface="Calibri" panose="020F0502020204030204" pitchFamily="34" charset="0"/>
              </a:rPr>
              <a:t>WINNER’S CIRCLE</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Regardless of the prize option chosen by the Unit, any </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Scout who sells more than </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u="none" strike="noStrike" dirty="0">
                <a:solidFill>
                  <a:srgbClr val="000000"/>
                </a:solidFill>
                <a:effectLst/>
                <a:latin typeface="Calibri" panose="020F0502020204030204" pitchFamily="34" charset="0"/>
              </a:rPr>
              <a:t>$ 3,000.00 in POPCORN will be able to choose a prize for every </a:t>
            </a:r>
          </a:p>
          <a:p>
            <a:pPr algn="ctr" rtl="0" fontAlgn="base"/>
            <a:r>
              <a:rPr lang="en-US" b="1" i="0" u="none" strike="noStrike" dirty="0">
                <a:solidFill>
                  <a:srgbClr val="000000"/>
                </a:solidFill>
                <a:effectLst/>
                <a:latin typeface="Calibri" panose="020F0502020204030204" pitchFamily="34" charset="0"/>
              </a:rPr>
              <a:t>$ 3,000.00 sold.</a:t>
            </a:r>
            <a:endParaRPr lang="en-US" b="1"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8D93C013-DC89-C8D2-8AF3-DE996C7AE9C1}"/>
              </a:ext>
            </a:extLst>
          </p:cNvPr>
          <p:cNvSpPr txBox="1"/>
          <p:nvPr/>
        </p:nvSpPr>
        <p:spPr>
          <a:xfrm>
            <a:off x="5293300" y="3415193"/>
            <a:ext cx="3565611" cy="2308324"/>
          </a:xfrm>
          <a:prstGeom prst="rect">
            <a:avLst/>
          </a:prstGeom>
          <a:solidFill>
            <a:schemeClr val="accent4">
              <a:lumMod val="20000"/>
              <a:lumOff val="80000"/>
            </a:schemeClr>
          </a:solidFill>
          <a:ln w="57150">
            <a:solidFill>
              <a:schemeClr val="accent1"/>
            </a:solidFill>
          </a:ln>
        </p:spPr>
        <p:txBody>
          <a:bodyPr wrap="square">
            <a:spAutoFit/>
          </a:bodyPr>
          <a:lstStyle/>
          <a:p>
            <a:pPr algn="ctr" rtl="0" fontAlgn="base"/>
            <a:r>
              <a:rPr lang="en-US" b="1" i="0" u="none" strike="noStrike" dirty="0">
                <a:solidFill>
                  <a:srgbClr val="000000"/>
                </a:solidFill>
                <a:effectLst/>
                <a:latin typeface="Calibri" panose="020F0502020204030204" pitchFamily="34" charset="0"/>
              </a:rPr>
              <a:t>WINNER’S CIRCLE</a:t>
            </a:r>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Calibri" panose="020F0502020204030204" pitchFamily="34" charset="0"/>
              </a:rPr>
              <a:t>​</a:t>
            </a:r>
            <a:endParaRPr lang="en-US" b="1"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POPCORN SALES ONLY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Show &amp; Sell + Take Order + Online sales. The Unit will need to attach proof of the Scout’s </a:t>
            </a:r>
            <a:r>
              <a:rPr lang="en-US" b="1" i="0" u="none" strike="noStrike" dirty="0">
                <a:solidFill>
                  <a:srgbClr val="000000"/>
                </a:solidFill>
                <a:effectLst/>
                <a:latin typeface="Calibri" panose="020F0502020204030204" pitchFamily="34" charset="0"/>
              </a:rPr>
              <a:t>POPCORN</a:t>
            </a:r>
            <a:r>
              <a:rPr lang="en-US" b="0" i="0" u="none" strike="noStrike" dirty="0">
                <a:solidFill>
                  <a:srgbClr val="000000"/>
                </a:solidFill>
                <a:effectLst/>
                <a:latin typeface="Calibri" panose="020F0502020204030204" pitchFamily="34" charset="0"/>
              </a:rPr>
              <a:t> sales under Winner’s Circle in the Pecatonica River System. </a:t>
            </a:r>
            <a:endParaRPr lang="en-US" b="0" i="0" dirty="0">
              <a:solidFill>
                <a:srgbClr val="000000"/>
              </a:solidFill>
              <a:effectLst/>
              <a:latin typeface="Segoe UI" panose="020B0502040204020203" pitchFamily="34" charset="0"/>
            </a:endParaRPr>
          </a:p>
        </p:txBody>
      </p:sp>
      <p:pic>
        <p:nvPicPr>
          <p:cNvPr id="7" name="Picture 6">
            <a:extLst>
              <a:ext uri="{FF2B5EF4-FFF2-40B4-BE49-F238E27FC236}">
                <a16:creationId xmlns:a16="http://schemas.microsoft.com/office/drawing/2014/main" id="{6EFCA229-5AF6-DBF4-7A46-0B00784FA17C}"/>
              </a:ext>
            </a:extLst>
          </p:cNvPr>
          <p:cNvPicPr>
            <a:picLocks noChangeAspect="1"/>
          </p:cNvPicPr>
          <p:nvPr/>
        </p:nvPicPr>
        <p:blipFill>
          <a:blip r:embed="rId4"/>
          <a:stretch>
            <a:fillRect/>
          </a:stretch>
        </p:blipFill>
        <p:spPr>
          <a:xfrm>
            <a:off x="520700" y="1376648"/>
            <a:ext cx="4251901" cy="5073588"/>
          </a:xfrm>
          <a:prstGeom prst="rect">
            <a:avLst/>
          </a:prstGeom>
        </p:spPr>
      </p:pic>
    </p:spTree>
    <p:extLst>
      <p:ext uri="{BB962C8B-B14F-4D97-AF65-F5344CB8AC3E}">
        <p14:creationId xmlns:p14="http://schemas.microsoft.com/office/powerpoint/2010/main" val="239122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14239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4" y="857250"/>
            <a:ext cx="6803135"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40713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D315FAED-46FE-4F5A-C04D-6D75A27927AF}"/>
              </a:ext>
            </a:extLst>
          </p:cNvPr>
          <p:cNvPicPr>
            <a:picLocks noChangeAspect="1"/>
          </p:cNvPicPr>
          <p:nvPr/>
        </p:nvPicPr>
        <p:blipFill rotWithShape="1">
          <a:blip r:embed="rId3"/>
          <a:srcRect r="845" b="1"/>
          <a:stretch/>
        </p:blipFill>
        <p:spPr>
          <a:xfrm>
            <a:off x="2287723" y="1200150"/>
            <a:ext cx="4568554" cy="4457700"/>
          </a:xfrm>
          <a:prstGeom prst="rect">
            <a:avLst/>
          </a:prstGeom>
        </p:spPr>
      </p:pic>
      <p:sp>
        <p:nvSpPr>
          <p:cNvPr id="3" name="TextBox 2">
            <a:extLst>
              <a:ext uri="{FF2B5EF4-FFF2-40B4-BE49-F238E27FC236}">
                <a16:creationId xmlns:a16="http://schemas.microsoft.com/office/drawing/2014/main" id="{8EA79B91-058F-7B52-D889-51240E179E30}"/>
              </a:ext>
            </a:extLst>
          </p:cNvPr>
          <p:cNvSpPr txBox="1"/>
          <p:nvPr/>
        </p:nvSpPr>
        <p:spPr>
          <a:xfrm>
            <a:off x="373284" y="1187206"/>
            <a:ext cx="5601749" cy="784830"/>
          </a:xfrm>
          <a:prstGeom prst="rect">
            <a:avLst/>
          </a:prstGeom>
          <a:noFill/>
        </p:spPr>
        <p:txBody>
          <a:bodyPr wrap="square" rtlCol="0">
            <a:spAutoFit/>
          </a:bodyPr>
          <a:lstStyle/>
          <a:p>
            <a:r>
              <a:rPr lang="en-US" sz="4500" dirty="0">
                <a:solidFill>
                  <a:schemeClr val="bg1"/>
                </a:solidFill>
              </a:rPr>
              <a:t>OUR  2022 PARTNERS</a:t>
            </a:r>
          </a:p>
        </p:txBody>
      </p:sp>
      <p:pic>
        <p:nvPicPr>
          <p:cNvPr id="12" name="Picture 11">
            <a:extLst>
              <a:ext uri="{FF2B5EF4-FFF2-40B4-BE49-F238E27FC236}">
                <a16:creationId xmlns:a16="http://schemas.microsoft.com/office/drawing/2014/main" id="{95626E5A-BBF4-6EEF-7DF7-80E5452741E9}"/>
              </a:ext>
            </a:extLst>
          </p:cNvPr>
          <p:cNvPicPr>
            <a:picLocks noChangeAspect="1"/>
          </p:cNvPicPr>
          <p:nvPr/>
        </p:nvPicPr>
        <p:blipFill>
          <a:blip r:embed="rId4"/>
          <a:stretch>
            <a:fillRect/>
          </a:stretch>
        </p:blipFill>
        <p:spPr>
          <a:xfrm>
            <a:off x="5390909" y="2188253"/>
            <a:ext cx="3097305" cy="1240587"/>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Logo, company name&#10;&#10;Description automatically generated">
            <a:extLst>
              <a:ext uri="{FF2B5EF4-FFF2-40B4-BE49-F238E27FC236}">
                <a16:creationId xmlns:a16="http://schemas.microsoft.com/office/drawing/2014/main" id="{0634746D-BDFD-8D58-93A4-55E0649A0F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051" y="4202527"/>
            <a:ext cx="2955433" cy="1258253"/>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CC5E03F4-EB8B-3054-8207-4CE7CA8F4D85}"/>
              </a:ext>
            </a:extLst>
          </p:cNvPr>
          <p:cNvPicPr>
            <a:picLocks noChangeAspect="1"/>
          </p:cNvPicPr>
          <p:nvPr/>
        </p:nvPicPr>
        <p:blipFill>
          <a:blip r:embed="rId6"/>
          <a:stretch>
            <a:fillRect/>
          </a:stretch>
        </p:blipFill>
        <p:spPr>
          <a:xfrm>
            <a:off x="6710148" y="4022442"/>
            <a:ext cx="1778066" cy="1757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35247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286804C9-FDEC-183A-C71C-B5737F85B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6" b="15547"/>
          <a:stretch/>
        </p:blipFill>
        <p:spPr bwMode="auto">
          <a:xfrm>
            <a:off x="0" y="0"/>
            <a:ext cx="9143985" cy="68856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deo GameTruck Birthday Party">
            <a:extLst>
              <a:ext uri="{FF2B5EF4-FFF2-40B4-BE49-F238E27FC236}">
                <a16:creationId xmlns:a16="http://schemas.microsoft.com/office/drawing/2014/main" id="{34A00639-5660-AD6C-B2D5-9649C73AF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360" y="4034919"/>
            <a:ext cx="3744015" cy="26934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deo Game Mobile Gaming">
            <a:extLst>
              <a:ext uri="{FF2B5EF4-FFF2-40B4-BE49-F238E27FC236}">
                <a16:creationId xmlns:a16="http://schemas.microsoft.com/office/drawing/2014/main" id="{CB934CB3-A954-AB17-6F68-6A3114EE2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10" y="3133441"/>
            <a:ext cx="3407495" cy="2453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64FB54-7AF5-3D86-6755-060417697CB0}"/>
              </a:ext>
            </a:extLst>
          </p:cNvPr>
          <p:cNvPicPr>
            <a:picLocks noChangeAspect="1"/>
          </p:cNvPicPr>
          <p:nvPr/>
        </p:nvPicPr>
        <p:blipFill>
          <a:blip r:embed="rId6"/>
          <a:stretch>
            <a:fillRect/>
          </a:stretch>
        </p:blipFill>
        <p:spPr>
          <a:xfrm>
            <a:off x="384328" y="723801"/>
            <a:ext cx="7403620" cy="2735508"/>
          </a:xfrm>
          <a:prstGeom prst="rect">
            <a:avLst/>
          </a:prstGeom>
        </p:spPr>
      </p:pic>
      <p:sp>
        <p:nvSpPr>
          <p:cNvPr id="3" name="TextBox 2">
            <a:extLst>
              <a:ext uri="{FF2B5EF4-FFF2-40B4-BE49-F238E27FC236}">
                <a16:creationId xmlns:a16="http://schemas.microsoft.com/office/drawing/2014/main" id="{2F2425F3-D555-ACFC-A4D6-1F10926300FD}"/>
              </a:ext>
            </a:extLst>
          </p:cNvPr>
          <p:cNvSpPr txBox="1"/>
          <p:nvPr/>
        </p:nvSpPr>
        <p:spPr>
          <a:xfrm>
            <a:off x="201045" y="179523"/>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INCENTIVES</a:t>
            </a:r>
          </a:p>
        </p:txBody>
      </p:sp>
      <p:sp>
        <p:nvSpPr>
          <p:cNvPr id="8" name="Explosion: 8 Points 7">
            <a:extLst>
              <a:ext uri="{FF2B5EF4-FFF2-40B4-BE49-F238E27FC236}">
                <a16:creationId xmlns:a16="http://schemas.microsoft.com/office/drawing/2014/main" id="{742C8248-7406-F5EE-DE69-B4D44A2FB12A}"/>
              </a:ext>
            </a:extLst>
          </p:cNvPr>
          <p:cNvSpPr/>
          <p:nvPr/>
        </p:nvSpPr>
        <p:spPr>
          <a:xfrm>
            <a:off x="5504397" y="379846"/>
            <a:ext cx="3299110" cy="2984791"/>
          </a:xfrm>
          <a:prstGeom prst="irregularSeal1">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161625-499F-A8C8-5083-E6C21320DE03}"/>
              </a:ext>
            </a:extLst>
          </p:cNvPr>
          <p:cNvSpPr txBox="1"/>
          <p:nvPr/>
        </p:nvSpPr>
        <p:spPr>
          <a:xfrm rot="736817">
            <a:off x="6076967" y="1311010"/>
            <a:ext cx="2116180" cy="954107"/>
          </a:xfrm>
          <a:prstGeom prst="rect">
            <a:avLst/>
          </a:prstGeom>
          <a:noFill/>
        </p:spPr>
        <p:txBody>
          <a:bodyPr wrap="square" rtlCol="0">
            <a:spAutoFit/>
          </a:bodyPr>
          <a:lstStyle/>
          <a:p>
            <a:pPr algn="ctr"/>
            <a:r>
              <a:rPr lang="en-US" sz="2800" dirty="0">
                <a:latin typeface="BlacklightD" panose="03010101010101010101" pitchFamily="66" charset="0"/>
              </a:rPr>
              <a:t>COUNCIL INCENTIVE!</a:t>
            </a:r>
          </a:p>
        </p:txBody>
      </p:sp>
      <p:sp>
        <p:nvSpPr>
          <p:cNvPr id="11" name="TextBox 10">
            <a:extLst>
              <a:ext uri="{FF2B5EF4-FFF2-40B4-BE49-F238E27FC236}">
                <a16:creationId xmlns:a16="http://schemas.microsoft.com/office/drawing/2014/main" id="{8085EFD8-2532-393F-70CB-4664CA746B08}"/>
              </a:ext>
            </a:extLst>
          </p:cNvPr>
          <p:cNvSpPr txBox="1"/>
          <p:nvPr/>
        </p:nvSpPr>
        <p:spPr>
          <a:xfrm>
            <a:off x="5510444" y="2789589"/>
            <a:ext cx="3249228" cy="154657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3200" b="1" dirty="0"/>
              <a:t>Top 50 sellers earn a seat on the game truck!</a:t>
            </a:r>
          </a:p>
        </p:txBody>
      </p:sp>
      <p:sp>
        <p:nvSpPr>
          <p:cNvPr id="12" name="Explosion: 14 Points 11">
            <a:extLst>
              <a:ext uri="{FF2B5EF4-FFF2-40B4-BE49-F238E27FC236}">
                <a16:creationId xmlns:a16="http://schemas.microsoft.com/office/drawing/2014/main" id="{6913FC79-A634-26CE-33ED-4792C859EE41}"/>
              </a:ext>
            </a:extLst>
          </p:cNvPr>
          <p:cNvSpPr/>
          <p:nvPr/>
        </p:nvSpPr>
        <p:spPr>
          <a:xfrm>
            <a:off x="6436311" y="3940247"/>
            <a:ext cx="3249228" cy="2537907"/>
          </a:xfrm>
          <a:prstGeom prst="irregularSeal2">
            <a:avLst/>
          </a:prstGeom>
          <a:ln>
            <a:solidFill>
              <a:schemeClr val="accent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4A693CB-AF0B-B9C3-6FE7-0AACEA92EA6E}"/>
              </a:ext>
            </a:extLst>
          </p:cNvPr>
          <p:cNvSpPr txBox="1"/>
          <p:nvPr/>
        </p:nvSpPr>
        <p:spPr>
          <a:xfrm rot="20694052">
            <a:off x="6883945" y="4631490"/>
            <a:ext cx="2116180" cy="1384995"/>
          </a:xfrm>
          <a:prstGeom prst="rect">
            <a:avLst/>
          </a:prstGeom>
          <a:noFill/>
        </p:spPr>
        <p:txBody>
          <a:bodyPr wrap="square" rtlCol="0">
            <a:spAutoFit/>
          </a:bodyPr>
          <a:lstStyle/>
          <a:p>
            <a:pPr algn="ctr"/>
            <a:r>
              <a:rPr lang="en-US" sz="2800" dirty="0">
                <a:latin typeface="BlacklightD" panose="03010101010101010101" pitchFamily="66" charset="0"/>
              </a:rPr>
              <a:t>SATURDAY,</a:t>
            </a:r>
          </a:p>
          <a:p>
            <a:pPr algn="ctr"/>
            <a:r>
              <a:rPr lang="en-US" sz="2800" dirty="0">
                <a:latin typeface="BlacklightD" panose="03010101010101010101" pitchFamily="66" charset="0"/>
              </a:rPr>
              <a:t>JANUARY 14, 2023</a:t>
            </a:r>
          </a:p>
        </p:txBody>
      </p:sp>
    </p:spTree>
    <p:extLst>
      <p:ext uri="{BB962C8B-B14F-4D97-AF65-F5344CB8AC3E}">
        <p14:creationId xmlns:p14="http://schemas.microsoft.com/office/powerpoint/2010/main" val="39887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Effect transition="in" filter="circle(in)">
                                      <p:cBhvr>
                                        <p:cTn id="26" dur="2000"/>
                                        <p:tgtEl>
                                          <p:spTgt spid="410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circle(in)">
                                      <p:cBhvr>
                                        <p:cTn id="31" dur="20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F801-ECCB-76B6-F75C-D5DA8B23B28F}"/>
              </a:ext>
            </a:extLst>
          </p:cNvPr>
          <p:cNvSpPr txBox="1"/>
          <p:nvPr/>
        </p:nvSpPr>
        <p:spPr>
          <a:xfrm>
            <a:off x="-28575" y="0"/>
            <a:ext cx="9210675" cy="6924675"/>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3" name="TextBox 2">
            <a:extLst>
              <a:ext uri="{FF2B5EF4-FFF2-40B4-BE49-F238E27FC236}">
                <a16:creationId xmlns:a16="http://schemas.microsoft.com/office/drawing/2014/main" id="{709035A1-460B-0AC8-89FA-8019DFC8041B}"/>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FIVE KEYS TO A SUCCESSFUL SALE</a:t>
            </a:r>
          </a:p>
        </p:txBody>
      </p:sp>
      <p:pic>
        <p:nvPicPr>
          <p:cNvPr id="5122" name="Picture 2">
            <a:extLst>
              <a:ext uri="{FF2B5EF4-FFF2-40B4-BE49-F238E27FC236}">
                <a16:creationId xmlns:a16="http://schemas.microsoft.com/office/drawing/2014/main" id="{3F9336DE-BDDC-0F03-AEFF-1FBA4EE95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02" y="3680801"/>
            <a:ext cx="38100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5106AFA-3D4F-F8BA-FDFA-819E69BD7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136" y="3037252"/>
            <a:ext cx="2828925"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DC568C-0C0F-928D-DE36-50D55219EC70}"/>
              </a:ext>
            </a:extLst>
          </p:cNvPr>
          <p:cNvSpPr txBox="1"/>
          <p:nvPr/>
        </p:nvSpPr>
        <p:spPr>
          <a:xfrm>
            <a:off x="1447097" y="1204963"/>
            <a:ext cx="4715583" cy="2531462"/>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57200" indent="-457200" algn="l" rtl="0" fontAlgn="base">
              <a:buFont typeface="Wingdings" panose="05000000000000000000" pitchFamily="2" charset="2"/>
              <a:buChar char="v"/>
            </a:pPr>
            <a:r>
              <a:rPr lang="en-US" sz="3200" b="1" i="0" u="none" strike="noStrike" dirty="0">
                <a:solidFill>
                  <a:srgbClr val="000000"/>
                </a:solidFill>
                <a:effectLst/>
                <a:latin typeface="Calibri" panose="020F0502020204030204" pitchFamily="34" charset="0"/>
              </a:rPr>
              <a:t>Sales Goal</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v"/>
            </a:pPr>
            <a:r>
              <a:rPr lang="en-US" sz="3200" b="1" i="0" u="none" strike="noStrike" dirty="0">
                <a:solidFill>
                  <a:srgbClr val="000000"/>
                </a:solidFill>
                <a:effectLst/>
                <a:latin typeface="Calibri" panose="020F0502020204030204" pitchFamily="34" charset="0"/>
              </a:rPr>
              <a:t>Unit Kick-off</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v"/>
            </a:pPr>
            <a:r>
              <a:rPr lang="en-US" sz="3200" b="1" i="0" u="none" strike="noStrike" dirty="0">
                <a:solidFill>
                  <a:srgbClr val="000000"/>
                </a:solidFill>
                <a:effectLst/>
                <a:latin typeface="Calibri" panose="020F0502020204030204" pitchFamily="34" charset="0"/>
              </a:rPr>
              <a:t>Communication</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v"/>
            </a:pPr>
            <a:r>
              <a:rPr lang="en-US" sz="3200" b="1" i="0" u="none" strike="noStrike" dirty="0">
                <a:solidFill>
                  <a:srgbClr val="000000"/>
                </a:solidFill>
                <a:effectLst/>
                <a:latin typeface="Calibri" panose="020F0502020204030204" pitchFamily="34" charset="0"/>
              </a:rPr>
              <a:t>Incentives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v"/>
            </a:pPr>
            <a:r>
              <a:rPr lang="en-US" sz="3200" b="1" i="0" u="none" strike="noStrike" dirty="0">
                <a:solidFill>
                  <a:srgbClr val="000000"/>
                </a:solidFill>
                <a:effectLst/>
                <a:latin typeface="Calibri" panose="020F0502020204030204" pitchFamily="34" charset="0"/>
              </a:rPr>
              <a:t>Methods of Selling</a:t>
            </a:r>
            <a:endParaRPr lang="en-US" sz="3200" b="0" i="0" dirty="0">
              <a:solidFill>
                <a:srgbClr val="000000"/>
              </a:solidFill>
              <a:effectLst/>
              <a:latin typeface="Arial" panose="020B0604020202020204" pitchFamily="34" charset="0"/>
            </a:endParaRPr>
          </a:p>
        </p:txBody>
      </p:sp>
      <p:pic>
        <p:nvPicPr>
          <p:cNvPr id="5126" name="Picture 6">
            <a:extLst>
              <a:ext uri="{FF2B5EF4-FFF2-40B4-BE49-F238E27FC236}">
                <a16:creationId xmlns:a16="http://schemas.microsoft.com/office/drawing/2014/main" id="{4C4A889B-CEE5-7FFD-496B-9982426BB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2529" y="1870506"/>
            <a:ext cx="340042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37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6DA986-1A7C-B608-28F5-01BF57138903}"/>
              </a:ext>
            </a:extLst>
          </p:cNvPr>
          <p:cNvSpPr txBox="1"/>
          <p:nvPr/>
        </p:nvSpPr>
        <p:spPr>
          <a:xfrm>
            <a:off x="201045" y="246635"/>
            <a:ext cx="8741909" cy="1454244"/>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USING THE PECATONICA RIVER POPCORN SYSTEM</a:t>
            </a:r>
          </a:p>
        </p:txBody>
      </p:sp>
      <p:pic>
        <p:nvPicPr>
          <p:cNvPr id="6146" name="Picture 2">
            <a:extLst>
              <a:ext uri="{FF2B5EF4-FFF2-40B4-BE49-F238E27FC236}">
                <a16:creationId xmlns:a16="http://schemas.microsoft.com/office/drawing/2014/main" id="{1531BE72-F8CA-E432-4A93-50F909212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56" y="2718951"/>
            <a:ext cx="44958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9F2B3E4-B9E1-2B72-657B-74802188D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162" y="1965865"/>
            <a:ext cx="302895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44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6DA986-1A7C-B608-28F5-01BF57138903}"/>
              </a:ext>
            </a:extLst>
          </p:cNvPr>
          <p:cNvSpPr txBox="1"/>
          <p:nvPr/>
        </p:nvSpPr>
        <p:spPr>
          <a:xfrm>
            <a:off x="201045" y="246635"/>
            <a:ext cx="8741909" cy="1454244"/>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USING THE PECATONICA RIVER POPCORN SYSTEM</a:t>
            </a:r>
          </a:p>
        </p:txBody>
      </p:sp>
      <p:pic>
        <p:nvPicPr>
          <p:cNvPr id="7" name="Picture 6">
            <a:extLst>
              <a:ext uri="{FF2B5EF4-FFF2-40B4-BE49-F238E27FC236}">
                <a16:creationId xmlns:a16="http://schemas.microsoft.com/office/drawing/2014/main" id="{1D791EDA-09AF-93AA-7396-994AAE3E662D}"/>
              </a:ext>
            </a:extLst>
          </p:cNvPr>
          <p:cNvPicPr>
            <a:picLocks noChangeAspect="1"/>
          </p:cNvPicPr>
          <p:nvPr/>
        </p:nvPicPr>
        <p:blipFill>
          <a:blip r:embed="rId4"/>
          <a:stretch>
            <a:fillRect/>
          </a:stretch>
        </p:blipFill>
        <p:spPr>
          <a:xfrm>
            <a:off x="1761688" y="1809701"/>
            <a:ext cx="5910664" cy="5048299"/>
          </a:xfrm>
          <a:prstGeom prst="rect">
            <a:avLst/>
          </a:prstGeom>
        </p:spPr>
      </p:pic>
      <p:sp>
        <p:nvSpPr>
          <p:cNvPr id="11" name="Oval 10">
            <a:extLst>
              <a:ext uri="{FF2B5EF4-FFF2-40B4-BE49-F238E27FC236}">
                <a16:creationId xmlns:a16="http://schemas.microsoft.com/office/drawing/2014/main" id="{54DA3883-EB3F-050D-A658-5E6C449E6071}"/>
              </a:ext>
            </a:extLst>
          </p:cNvPr>
          <p:cNvSpPr/>
          <p:nvPr/>
        </p:nvSpPr>
        <p:spPr>
          <a:xfrm>
            <a:off x="6442745" y="1620780"/>
            <a:ext cx="1694576" cy="94625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13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6DA986-1A7C-B608-28F5-01BF57138903}"/>
              </a:ext>
            </a:extLst>
          </p:cNvPr>
          <p:cNvSpPr txBox="1"/>
          <p:nvPr/>
        </p:nvSpPr>
        <p:spPr>
          <a:xfrm>
            <a:off x="201045" y="246635"/>
            <a:ext cx="8741909" cy="1454244"/>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USING THE PECATONICA RIVER POPCORN SYSTEM</a:t>
            </a:r>
          </a:p>
        </p:txBody>
      </p:sp>
      <p:pic>
        <p:nvPicPr>
          <p:cNvPr id="5" name="Picture 4">
            <a:extLst>
              <a:ext uri="{FF2B5EF4-FFF2-40B4-BE49-F238E27FC236}">
                <a16:creationId xmlns:a16="http://schemas.microsoft.com/office/drawing/2014/main" id="{9F62D4BD-B775-52A1-8E7F-C3E69B1E5CA9}"/>
              </a:ext>
            </a:extLst>
          </p:cNvPr>
          <p:cNvPicPr>
            <a:picLocks noChangeAspect="1"/>
          </p:cNvPicPr>
          <p:nvPr/>
        </p:nvPicPr>
        <p:blipFill>
          <a:blip r:embed="rId4"/>
          <a:stretch>
            <a:fillRect/>
          </a:stretch>
        </p:blipFill>
        <p:spPr>
          <a:xfrm>
            <a:off x="259201" y="1943711"/>
            <a:ext cx="5053625" cy="2611510"/>
          </a:xfrm>
          <a:prstGeom prst="rect">
            <a:avLst/>
          </a:prstGeom>
        </p:spPr>
      </p:pic>
      <p:sp>
        <p:nvSpPr>
          <p:cNvPr id="6" name="Rectangle 5">
            <a:extLst>
              <a:ext uri="{FF2B5EF4-FFF2-40B4-BE49-F238E27FC236}">
                <a16:creationId xmlns:a16="http://schemas.microsoft.com/office/drawing/2014/main" id="{FE009D8E-F2E3-1CA0-7290-FBA706A3F187}"/>
              </a:ext>
            </a:extLst>
          </p:cNvPr>
          <p:cNvSpPr/>
          <p:nvPr/>
        </p:nvSpPr>
        <p:spPr>
          <a:xfrm>
            <a:off x="503339" y="2852257"/>
            <a:ext cx="1635853" cy="268448"/>
          </a:xfrm>
          <a:prstGeom prst="rect">
            <a:avLst/>
          </a:prstGeom>
          <a:solidFill>
            <a:srgbClr val="FFFF00"/>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highlight>
                <a:srgbClr val="FFFF00"/>
              </a:highlight>
            </a:endParaRPr>
          </a:p>
        </p:txBody>
      </p:sp>
      <p:sp>
        <p:nvSpPr>
          <p:cNvPr id="10" name="Rectangle 9">
            <a:extLst>
              <a:ext uri="{FF2B5EF4-FFF2-40B4-BE49-F238E27FC236}">
                <a16:creationId xmlns:a16="http://schemas.microsoft.com/office/drawing/2014/main" id="{22F79DFC-F293-F7FA-2E50-E6F1A1EEE8A9}"/>
              </a:ext>
            </a:extLst>
          </p:cNvPr>
          <p:cNvSpPr/>
          <p:nvPr/>
        </p:nvSpPr>
        <p:spPr>
          <a:xfrm>
            <a:off x="503339" y="3371926"/>
            <a:ext cx="1635853" cy="2684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8BFB33-3487-75DC-6BFD-12E9BE6398BF}"/>
              </a:ext>
            </a:extLst>
          </p:cNvPr>
          <p:cNvPicPr>
            <a:picLocks noChangeAspect="1"/>
          </p:cNvPicPr>
          <p:nvPr/>
        </p:nvPicPr>
        <p:blipFill>
          <a:blip r:embed="rId5"/>
          <a:stretch>
            <a:fillRect/>
          </a:stretch>
        </p:blipFill>
        <p:spPr>
          <a:xfrm>
            <a:off x="2442054" y="2885104"/>
            <a:ext cx="6442745" cy="3825898"/>
          </a:xfrm>
          <a:prstGeom prst="rect">
            <a:avLst/>
          </a:prstGeom>
          <a:ln>
            <a:solidFill>
              <a:schemeClr val="accent1"/>
            </a:solidFill>
          </a:ln>
        </p:spPr>
      </p:pic>
    </p:spTree>
    <p:extLst>
      <p:ext uri="{BB962C8B-B14F-4D97-AF65-F5344CB8AC3E}">
        <p14:creationId xmlns:p14="http://schemas.microsoft.com/office/powerpoint/2010/main" val="274171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35" y="-268071"/>
            <a:ext cx="9423069" cy="7239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98BFB33-3487-75DC-6BFD-12E9BE6398BF}"/>
              </a:ext>
            </a:extLst>
          </p:cNvPr>
          <p:cNvPicPr>
            <a:picLocks noChangeAspect="1"/>
          </p:cNvPicPr>
          <p:nvPr/>
        </p:nvPicPr>
        <p:blipFill>
          <a:blip r:embed="rId4"/>
          <a:stretch>
            <a:fillRect/>
          </a:stretch>
        </p:blipFill>
        <p:spPr>
          <a:xfrm>
            <a:off x="-139536" y="192948"/>
            <a:ext cx="9359037" cy="6258186"/>
          </a:xfrm>
          <a:prstGeom prst="rect">
            <a:avLst/>
          </a:prstGeom>
          <a:ln>
            <a:solidFill>
              <a:schemeClr val="accent1"/>
            </a:solidFill>
          </a:ln>
        </p:spPr>
      </p:pic>
      <p:sp>
        <p:nvSpPr>
          <p:cNvPr id="4" name="Oval 3">
            <a:extLst>
              <a:ext uri="{FF2B5EF4-FFF2-40B4-BE49-F238E27FC236}">
                <a16:creationId xmlns:a16="http://schemas.microsoft.com/office/drawing/2014/main" id="{D8D28AFC-A8F6-9BD9-403E-3500DDFC5A3B}"/>
              </a:ext>
            </a:extLst>
          </p:cNvPr>
          <p:cNvSpPr/>
          <p:nvPr/>
        </p:nvSpPr>
        <p:spPr>
          <a:xfrm>
            <a:off x="-203569" y="-192947"/>
            <a:ext cx="6394644" cy="156874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0BC9294-31A3-2E23-B592-2D3546095F0D}"/>
              </a:ext>
            </a:extLst>
          </p:cNvPr>
          <p:cNvSpPr/>
          <p:nvPr/>
        </p:nvSpPr>
        <p:spPr>
          <a:xfrm rot="19296285">
            <a:off x="2340528" y="645952"/>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21F473B-9A48-B129-5C7F-2E787234F037}"/>
              </a:ext>
            </a:extLst>
          </p:cNvPr>
          <p:cNvSpPr/>
          <p:nvPr/>
        </p:nvSpPr>
        <p:spPr>
          <a:xfrm rot="19296285">
            <a:off x="3524773" y="645951"/>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A92990D-7BCD-03AA-D298-02162FCA1A6C}"/>
              </a:ext>
            </a:extLst>
          </p:cNvPr>
          <p:cNvSpPr/>
          <p:nvPr/>
        </p:nvSpPr>
        <p:spPr>
          <a:xfrm rot="19296285">
            <a:off x="4321868" y="645949"/>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C9263B9-CEA5-2B74-0C8A-10010012320A}"/>
              </a:ext>
            </a:extLst>
          </p:cNvPr>
          <p:cNvSpPr/>
          <p:nvPr/>
        </p:nvSpPr>
        <p:spPr>
          <a:xfrm rot="19296285">
            <a:off x="5042078" y="645948"/>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5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35" y="-268071"/>
            <a:ext cx="9423069" cy="7239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98BFB33-3487-75DC-6BFD-12E9BE6398BF}"/>
              </a:ext>
            </a:extLst>
          </p:cNvPr>
          <p:cNvPicPr>
            <a:picLocks noChangeAspect="1"/>
          </p:cNvPicPr>
          <p:nvPr/>
        </p:nvPicPr>
        <p:blipFill>
          <a:blip r:embed="rId4"/>
          <a:stretch>
            <a:fillRect/>
          </a:stretch>
        </p:blipFill>
        <p:spPr>
          <a:xfrm>
            <a:off x="-139536" y="192948"/>
            <a:ext cx="9359037" cy="6258186"/>
          </a:xfrm>
          <a:prstGeom prst="rect">
            <a:avLst/>
          </a:prstGeom>
          <a:ln>
            <a:solidFill>
              <a:schemeClr val="accent1"/>
            </a:solidFill>
          </a:ln>
        </p:spPr>
      </p:pic>
      <p:sp>
        <p:nvSpPr>
          <p:cNvPr id="4" name="Oval 3">
            <a:extLst>
              <a:ext uri="{FF2B5EF4-FFF2-40B4-BE49-F238E27FC236}">
                <a16:creationId xmlns:a16="http://schemas.microsoft.com/office/drawing/2014/main" id="{D8D28AFC-A8F6-9BD9-403E-3500DDFC5A3B}"/>
              </a:ext>
            </a:extLst>
          </p:cNvPr>
          <p:cNvSpPr/>
          <p:nvPr/>
        </p:nvSpPr>
        <p:spPr>
          <a:xfrm>
            <a:off x="-203569" y="1607691"/>
            <a:ext cx="9204956" cy="156874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0BC9294-31A3-2E23-B592-2D3546095F0D}"/>
              </a:ext>
            </a:extLst>
          </p:cNvPr>
          <p:cNvSpPr/>
          <p:nvPr/>
        </p:nvSpPr>
        <p:spPr>
          <a:xfrm rot="12542788">
            <a:off x="1048624" y="2481078"/>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21F473B-9A48-B129-5C7F-2E787234F037}"/>
              </a:ext>
            </a:extLst>
          </p:cNvPr>
          <p:cNvSpPr/>
          <p:nvPr/>
        </p:nvSpPr>
        <p:spPr>
          <a:xfrm rot="12733362">
            <a:off x="2519396" y="2487689"/>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A92990D-7BCD-03AA-D298-02162FCA1A6C}"/>
              </a:ext>
            </a:extLst>
          </p:cNvPr>
          <p:cNvSpPr/>
          <p:nvPr/>
        </p:nvSpPr>
        <p:spPr>
          <a:xfrm rot="12948657">
            <a:off x="3925428" y="2516466"/>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C9263B9-CEA5-2B74-0C8A-10010012320A}"/>
              </a:ext>
            </a:extLst>
          </p:cNvPr>
          <p:cNvSpPr/>
          <p:nvPr/>
        </p:nvSpPr>
        <p:spPr>
          <a:xfrm rot="12948780">
            <a:off x="5456429" y="2494311"/>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654DA22-70C3-35B5-0ED2-811EE14474F5}"/>
              </a:ext>
            </a:extLst>
          </p:cNvPr>
          <p:cNvSpPr/>
          <p:nvPr/>
        </p:nvSpPr>
        <p:spPr>
          <a:xfrm rot="12948780">
            <a:off x="6922690" y="2516469"/>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27C649F-1A63-1844-D3F2-BBE592CEC956}"/>
              </a:ext>
            </a:extLst>
          </p:cNvPr>
          <p:cNvSpPr/>
          <p:nvPr/>
        </p:nvSpPr>
        <p:spPr>
          <a:xfrm rot="12948780">
            <a:off x="8446325" y="2516463"/>
            <a:ext cx="436228"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36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3" y="-192570"/>
            <a:ext cx="9423069" cy="7239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D791EDA-09AF-93AA-7396-994AAE3E662D}"/>
              </a:ext>
            </a:extLst>
          </p:cNvPr>
          <p:cNvPicPr>
            <a:picLocks noChangeAspect="1"/>
          </p:cNvPicPr>
          <p:nvPr/>
        </p:nvPicPr>
        <p:blipFill>
          <a:blip r:embed="rId4"/>
          <a:stretch>
            <a:fillRect/>
          </a:stretch>
        </p:blipFill>
        <p:spPr>
          <a:xfrm>
            <a:off x="121147" y="0"/>
            <a:ext cx="5161473" cy="4408415"/>
          </a:xfrm>
          <a:prstGeom prst="rect">
            <a:avLst/>
          </a:prstGeom>
        </p:spPr>
      </p:pic>
      <p:sp>
        <p:nvSpPr>
          <p:cNvPr id="11" name="Oval 10">
            <a:extLst>
              <a:ext uri="{FF2B5EF4-FFF2-40B4-BE49-F238E27FC236}">
                <a16:creationId xmlns:a16="http://schemas.microsoft.com/office/drawing/2014/main" id="{54DA3883-EB3F-050D-A658-5E6C449E6071}"/>
              </a:ext>
            </a:extLst>
          </p:cNvPr>
          <p:cNvSpPr/>
          <p:nvPr/>
        </p:nvSpPr>
        <p:spPr>
          <a:xfrm>
            <a:off x="1317071" y="3332134"/>
            <a:ext cx="1462656" cy="69055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9CCBDE-1DD5-D65C-B181-92407CBCDA12}"/>
              </a:ext>
            </a:extLst>
          </p:cNvPr>
          <p:cNvPicPr>
            <a:picLocks noChangeAspect="1"/>
          </p:cNvPicPr>
          <p:nvPr/>
        </p:nvPicPr>
        <p:blipFill>
          <a:blip r:embed="rId5"/>
          <a:stretch>
            <a:fillRect/>
          </a:stretch>
        </p:blipFill>
        <p:spPr>
          <a:xfrm>
            <a:off x="2779727" y="3677411"/>
            <a:ext cx="6305550" cy="3200400"/>
          </a:xfrm>
          <a:prstGeom prst="rect">
            <a:avLst/>
          </a:prstGeom>
        </p:spPr>
      </p:pic>
      <p:sp>
        <p:nvSpPr>
          <p:cNvPr id="8" name="Oval 7">
            <a:extLst>
              <a:ext uri="{FF2B5EF4-FFF2-40B4-BE49-F238E27FC236}">
                <a16:creationId xmlns:a16="http://schemas.microsoft.com/office/drawing/2014/main" id="{A81E7F40-728B-511F-3A97-8860F97F8F8F}"/>
              </a:ext>
            </a:extLst>
          </p:cNvPr>
          <p:cNvSpPr/>
          <p:nvPr/>
        </p:nvSpPr>
        <p:spPr>
          <a:xfrm>
            <a:off x="4036502" y="5410590"/>
            <a:ext cx="3731704" cy="112443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468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7456935D-9841-4D70-1117-5E7EC096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35" y="-268071"/>
            <a:ext cx="9423069" cy="7239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E121CE-96B8-DE96-9B59-5BDD618578ED}"/>
              </a:ext>
            </a:extLst>
          </p:cNvPr>
          <p:cNvPicPr>
            <a:picLocks noChangeAspect="1"/>
          </p:cNvPicPr>
          <p:nvPr/>
        </p:nvPicPr>
        <p:blipFill>
          <a:blip r:embed="rId4"/>
          <a:stretch>
            <a:fillRect/>
          </a:stretch>
        </p:blipFill>
        <p:spPr>
          <a:xfrm>
            <a:off x="105387" y="528506"/>
            <a:ext cx="7658100" cy="3028950"/>
          </a:xfrm>
          <a:prstGeom prst="rect">
            <a:avLst/>
          </a:prstGeom>
        </p:spPr>
      </p:pic>
      <p:pic>
        <p:nvPicPr>
          <p:cNvPr id="14" name="Picture 13">
            <a:extLst>
              <a:ext uri="{FF2B5EF4-FFF2-40B4-BE49-F238E27FC236}">
                <a16:creationId xmlns:a16="http://schemas.microsoft.com/office/drawing/2014/main" id="{6DC545B4-3CA1-A1ED-9FBB-CFCD8C464071}"/>
              </a:ext>
            </a:extLst>
          </p:cNvPr>
          <p:cNvPicPr>
            <a:picLocks noChangeAspect="1"/>
          </p:cNvPicPr>
          <p:nvPr/>
        </p:nvPicPr>
        <p:blipFill>
          <a:blip r:embed="rId5"/>
          <a:stretch>
            <a:fillRect/>
          </a:stretch>
        </p:blipFill>
        <p:spPr>
          <a:xfrm>
            <a:off x="1380513" y="-81531"/>
            <a:ext cx="2676525" cy="542925"/>
          </a:xfrm>
          <a:prstGeom prst="rect">
            <a:avLst/>
          </a:prstGeom>
        </p:spPr>
      </p:pic>
      <p:pic>
        <p:nvPicPr>
          <p:cNvPr id="16" name="Picture 15">
            <a:extLst>
              <a:ext uri="{FF2B5EF4-FFF2-40B4-BE49-F238E27FC236}">
                <a16:creationId xmlns:a16="http://schemas.microsoft.com/office/drawing/2014/main" id="{21A6B8CB-15DA-F31A-E91E-683C481CF167}"/>
              </a:ext>
            </a:extLst>
          </p:cNvPr>
          <p:cNvPicPr>
            <a:picLocks noChangeAspect="1"/>
          </p:cNvPicPr>
          <p:nvPr/>
        </p:nvPicPr>
        <p:blipFill>
          <a:blip r:embed="rId6"/>
          <a:stretch>
            <a:fillRect/>
          </a:stretch>
        </p:blipFill>
        <p:spPr>
          <a:xfrm>
            <a:off x="2768367" y="3222135"/>
            <a:ext cx="6090407" cy="3387039"/>
          </a:xfrm>
          <a:prstGeom prst="rect">
            <a:avLst/>
          </a:prstGeom>
        </p:spPr>
      </p:pic>
    </p:spTree>
    <p:extLst>
      <p:ext uri="{BB962C8B-B14F-4D97-AF65-F5344CB8AC3E}">
        <p14:creationId xmlns:p14="http://schemas.microsoft.com/office/powerpoint/2010/main" val="15913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Box">
            <a:extLst>
              <a:ext uri="{FF2B5EF4-FFF2-40B4-BE49-F238E27FC236}">
                <a16:creationId xmlns:a16="http://schemas.microsoft.com/office/drawing/2014/main" id="{38D94F61-6F59-00DE-639E-6115D63A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557D91-5833-71DD-527D-F626754DE708}"/>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ORDERING WHITLEY’S NUTS</a:t>
            </a:r>
          </a:p>
        </p:txBody>
      </p:sp>
      <p:pic>
        <p:nvPicPr>
          <p:cNvPr id="8194" name="Picture 2">
            <a:extLst>
              <a:ext uri="{FF2B5EF4-FFF2-40B4-BE49-F238E27FC236}">
                <a16:creationId xmlns:a16="http://schemas.microsoft.com/office/drawing/2014/main" id="{6D3A10D7-0C86-1C32-2E29-F1BECB42D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43" y="1470933"/>
            <a:ext cx="3952875" cy="38671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E1C5FCE-2A70-FE08-5CBC-23713B82A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863" y="3284054"/>
            <a:ext cx="3762375" cy="44862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C8724FA3-B669-2AC4-441C-84D791B51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403" y="1865787"/>
            <a:ext cx="40386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5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A65ABE-1BDA-D418-ED8A-D989AC20FE66}"/>
              </a:ext>
            </a:extLst>
          </p:cNvPr>
          <p:cNvSpPr txBox="1"/>
          <p:nvPr/>
        </p:nvSpPr>
        <p:spPr>
          <a:xfrm>
            <a:off x="-25977" y="-34636"/>
            <a:ext cx="9169977" cy="6892635"/>
          </a:xfrm>
          <a:prstGeom prst="rect">
            <a:avLst/>
          </a:prstGeom>
          <a:blipFill>
            <a:blip r:embed="rId3"/>
            <a:tile tx="0" ty="0" sx="100000" sy="100000" flip="none" algn="tl"/>
          </a:blipFill>
        </p:spPr>
        <p:txBody>
          <a:bodyPr wrap="square" rtlCol="0">
            <a:spAutoFit/>
          </a:bodyPr>
          <a:lstStyle/>
          <a:p>
            <a:endParaRPr lang="en-US" sz="1350" dirty="0"/>
          </a:p>
        </p:txBody>
      </p:sp>
      <p:pic>
        <p:nvPicPr>
          <p:cNvPr id="8" name="Picture 7">
            <a:extLst>
              <a:ext uri="{FF2B5EF4-FFF2-40B4-BE49-F238E27FC236}">
                <a16:creationId xmlns:a16="http://schemas.microsoft.com/office/drawing/2014/main" id="{AA3B1C86-52F5-FE6A-1EB9-9233CCAB1578}"/>
              </a:ext>
            </a:extLst>
          </p:cNvPr>
          <p:cNvPicPr>
            <a:picLocks noChangeAspect="1"/>
          </p:cNvPicPr>
          <p:nvPr/>
        </p:nvPicPr>
        <p:blipFill>
          <a:blip r:embed="rId4"/>
          <a:stretch>
            <a:fillRect/>
          </a:stretch>
        </p:blipFill>
        <p:spPr>
          <a:xfrm>
            <a:off x="3693941" y="112612"/>
            <a:ext cx="3941508" cy="2697219"/>
          </a:xfrm>
          <a:prstGeom prst="rect">
            <a:avLst/>
          </a:prstGeom>
        </p:spPr>
      </p:pic>
      <p:pic>
        <p:nvPicPr>
          <p:cNvPr id="6" name="Picture 5">
            <a:extLst>
              <a:ext uri="{FF2B5EF4-FFF2-40B4-BE49-F238E27FC236}">
                <a16:creationId xmlns:a16="http://schemas.microsoft.com/office/drawing/2014/main" id="{F4BE6B47-224C-2240-9910-02EB092C2F99}"/>
              </a:ext>
            </a:extLst>
          </p:cNvPr>
          <p:cNvPicPr>
            <a:picLocks noChangeAspect="1"/>
          </p:cNvPicPr>
          <p:nvPr/>
        </p:nvPicPr>
        <p:blipFill>
          <a:blip r:embed="rId5"/>
          <a:stretch>
            <a:fillRect/>
          </a:stretch>
        </p:blipFill>
        <p:spPr>
          <a:xfrm>
            <a:off x="1942933" y="2491810"/>
            <a:ext cx="3877745" cy="2432026"/>
          </a:xfrm>
          <a:prstGeom prst="rect">
            <a:avLst/>
          </a:prstGeom>
        </p:spPr>
      </p:pic>
      <p:pic>
        <p:nvPicPr>
          <p:cNvPr id="5130" name="Picture 10" descr="Image preview">
            <a:extLst>
              <a:ext uri="{FF2B5EF4-FFF2-40B4-BE49-F238E27FC236}">
                <a16:creationId xmlns:a16="http://schemas.microsoft.com/office/drawing/2014/main" id="{AE445F54-6F6A-8DB2-D546-525143824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257" y="378260"/>
            <a:ext cx="3447940" cy="25859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5F980E5-5B5A-D69B-2B9E-C4B61C3B16C5}"/>
              </a:ext>
            </a:extLst>
          </p:cNvPr>
          <p:cNvPicPr>
            <a:picLocks noChangeAspect="1"/>
          </p:cNvPicPr>
          <p:nvPr/>
        </p:nvPicPr>
        <p:blipFill>
          <a:blip r:embed="rId7"/>
          <a:stretch>
            <a:fillRect/>
          </a:stretch>
        </p:blipFill>
        <p:spPr>
          <a:xfrm>
            <a:off x="5434625" y="4034289"/>
            <a:ext cx="3539864" cy="2383206"/>
          </a:xfrm>
          <a:prstGeom prst="rect">
            <a:avLst/>
          </a:prstGeom>
        </p:spPr>
      </p:pic>
      <p:pic>
        <p:nvPicPr>
          <p:cNvPr id="18" name="Picture 17">
            <a:extLst>
              <a:ext uri="{FF2B5EF4-FFF2-40B4-BE49-F238E27FC236}">
                <a16:creationId xmlns:a16="http://schemas.microsoft.com/office/drawing/2014/main" id="{CECFEAD8-87E4-464C-4535-B9385280EDC0}"/>
              </a:ext>
            </a:extLst>
          </p:cNvPr>
          <p:cNvPicPr>
            <a:picLocks noChangeAspect="1"/>
          </p:cNvPicPr>
          <p:nvPr/>
        </p:nvPicPr>
        <p:blipFill>
          <a:blip r:embed="rId8"/>
          <a:stretch>
            <a:fillRect/>
          </a:stretch>
        </p:blipFill>
        <p:spPr>
          <a:xfrm>
            <a:off x="131750" y="3162103"/>
            <a:ext cx="1947911" cy="3305124"/>
          </a:xfrm>
          <a:prstGeom prst="rect">
            <a:avLst/>
          </a:prstGeom>
        </p:spPr>
      </p:pic>
      <p:pic>
        <p:nvPicPr>
          <p:cNvPr id="20" name="Picture 19">
            <a:extLst>
              <a:ext uri="{FF2B5EF4-FFF2-40B4-BE49-F238E27FC236}">
                <a16:creationId xmlns:a16="http://schemas.microsoft.com/office/drawing/2014/main" id="{2B42238D-EE35-5D33-8CE8-61161B747CE3}"/>
              </a:ext>
            </a:extLst>
          </p:cNvPr>
          <p:cNvPicPr>
            <a:picLocks noChangeAspect="1"/>
          </p:cNvPicPr>
          <p:nvPr/>
        </p:nvPicPr>
        <p:blipFill>
          <a:blip r:embed="rId9"/>
          <a:stretch>
            <a:fillRect/>
          </a:stretch>
        </p:blipFill>
        <p:spPr>
          <a:xfrm>
            <a:off x="6486436" y="1439926"/>
            <a:ext cx="2598494" cy="2547743"/>
          </a:xfrm>
          <a:prstGeom prst="rect">
            <a:avLst/>
          </a:prstGeom>
        </p:spPr>
      </p:pic>
      <p:sp>
        <p:nvSpPr>
          <p:cNvPr id="21" name="TextBox 20">
            <a:extLst>
              <a:ext uri="{FF2B5EF4-FFF2-40B4-BE49-F238E27FC236}">
                <a16:creationId xmlns:a16="http://schemas.microsoft.com/office/drawing/2014/main" id="{CC72EF2C-E769-022B-31D9-F871B5FABB32}"/>
              </a:ext>
            </a:extLst>
          </p:cNvPr>
          <p:cNvSpPr txBox="1"/>
          <p:nvPr/>
        </p:nvSpPr>
        <p:spPr>
          <a:xfrm>
            <a:off x="1942933" y="5189029"/>
            <a:ext cx="3625123" cy="1200329"/>
          </a:xfrm>
          <a:prstGeom prst="rect">
            <a:avLst/>
          </a:prstGeom>
          <a:noFill/>
        </p:spPr>
        <p:txBody>
          <a:bodyPr wrap="square" rtlCol="0">
            <a:spAutoFit/>
          </a:bodyPr>
          <a:lstStyle/>
          <a:p>
            <a:pPr algn="ctr"/>
            <a:r>
              <a:rPr lang="en-US" sz="3600" b="1" dirty="0"/>
              <a:t>WHAT DID YOUR UNIT DO?</a:t>
            </a:r>
          </a:p>
        </p:txBody>
      </p:sp>
    </p:spTree>
    <p:extLst>
      <p:ext uri="{BB962C8B-B14F-4D97-AF65-F5344CB8AC3E}">
        <p14:creationId xmlns:p14="http://schemas.microsoft.com/office/powerpoint/2010/main" val="2756904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Box">
            <a:extLst>
              <a:ext uri="{FF2B5EF4-FFF2-40B4-BE49-F238E27FC236}">
                <a16:creationId xmlns:a16="http://schemas.microsoft.com/office/drawing/2014/main" id="{38D94F61-6F59-00DE-639E-6115D63A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557D91-5833-71DD-527D-F626754DE708}"/>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ORDERING WHITLEY’S NUTS</a:t>
            </a:r>
          </a:p>
        </p:txBody>
      </p:sp>
      <p:sp>
        <p:nvSpPr>
          <p:cNvPr id="8" name="TextBox 7">
            <a:extLst>
              <a:ext uri="{FF2B5EF4-FFF2-40B4-BE49-F238E27FC236}">
                <a16:creationId xmlns:a16="http://schemas.microsoft.com/office/drawing/2014/main" id="{6E4A5AC8-D079-2843-DED1-81DEC480B6DD}"/>
              </a:ext>
            </a:extLst>
          </p:cNvPr>
          <p:cNvSpPr txBox="1"/>
          <p:nvPr/>
        </p:nvSpPr>
        <p:spPr>
          <a:xfrm>
            <a:off x="2311167" y="3649103"/>
            <a:ext cx="490755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5" name="TextBox 4">
            <a:extLst>
              <a:ext uri="{FF2B5EF4-FFF2-40B4-BE49-F238E27FC236}">
                <a16:creationId xmlns:a16="http://schemas.microsoft.com/office/drawing/2014/main" id="{F4CB70F3-2242-DCED-DA7C-72883372C316}"/>
              </a:ext>
            </a:extLst>
          </p:cNvPr>
          <p:cNvSpPr txBox="1"/>
          <p:nvPr/>
        </p:nvSpPr>
        <p:spPr>
          <a:xfrm>
            <a:off x="5012421" y="2171559"/>
            <a:ext cx="4139968" cy="1477328"/>
          </a:xfrm>
          <a:prstGeom prst="rect">
            <a:avLst/>
          </a:prstGeom>
          <a:solidFill>
            <a:schemeClr val="accent4">
              <a:lumMod val="20000"/>
              <a:lumOff val="80000"/>
            </a:schemeClr>
          </a:solidFill>
          <a:ln w="57150">
            <a:solidFill>
              <a:schemeClr val="accent1"/>
            </a:solidFill>
          </a:ln>
        </p:spPr>
        <p:txBody>
          <a:bodyPr wrap="square" rtlCol="0">
            <a:spAutoFit/>
          </a:bodyPr>
          <a:lstStyle/>
          <a:p>
            <a:pPr algn="ctr" rtl="0" fontAlgn="base"/>
            <a:r>
              <a:rPr lang="en-US" b="1" i="0" u="none" strike="noStrike" dirty="0">
                <a:solidFill>
                  <a:srgbClr val="000000"/>
                </a:solidFill>
                <a:effectLst/>
                <a:latin typeface="Calibri" panose="020F0502020204030204" pitchFamily="34" charset="0"/>
              </a:rPr>
              <a:t>Show &amp; Sell Orders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Go to </a:t>
            </a:r>
            <a:r>
              <a:rPr lang="en-US" b="0" i="0" u="sng" strike="noStrike" dirty="0">
                <a:solidFill>
                  <a:srgbClr val="0563C1"/>
                </a:solidFill>
                <a:effectLst/>
                <a:latin typeface="Calibri" panose="020F0502020204030204" pitchFamily="34" charset="0"/>
                <a:hlinkClick r:id="rId4"/>
              </a:rPr>
              <a:t>http://padutchbsa.org</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Under Fall Product Sale use </a:t>
            </a:r>
          </a:p>
          <a:p>
            <a:pPr algn="ctr" rtl="0" fontAlgn="base"/>
            <a:endParaRPr lang="en-US" b="0" i="0" dirty="0">
              <a:solidFill>
                <a:srgbClr val="000000"/>
              </a:solidFill>
              <a:effectLst/>
              <a:latin typeface="Segoe UI" panose="020B0502040204020203" pitchFamily="34" charset="0"/>
            </a:endParaRPr>
          </a:p>
          <a:p>
            <a:pPr algn="ctr" rtl="0" fontAlgn="base"/>
            <a:endParaRPr lang="en-US" b="0" i="0" dirty="0">
              <a:solidFill>
                <a:srgbClr val="000000"/>
              </a:solidFill>
              <a:effectLst/>
              <a:latin typeface="Segoe UI" panose="020B0502040204020203" pitchFamily="34" charset="0"/>
            </a:endParaRPr>
          </a:p>
        </p:txBody>
      </p:sp>
      <p:pic>
        <p:nvPicPr>
          <p:cNvPr id="9218" name="Picture 2">
            <a:extLst>
              <a:ext uri="{FF2B5EF4-FFF2-40B4-BE49-F238E27FC236}">
                <a16:creationId xmlns:a16="http://schemas.microsoft.com/office/drawing/2014/main" id="{CF7C6C9F-7720-667F-6462-BA83CC9FB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252" y="3096437"/>
            <a:ext cx="2981325" cy="552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B0C8C6-DD4A-F3AF-8E1C-127AAB542A3F}"/>
              </a:ext>
            </a:extLst>
          </p:cNvPr>
          <p:cNvSpPr txBox="1"/>
          <p:nvPr/>
        </p:nvSpPr>
        <p:spPr>
          <a:xfrm>
            <a:off x="4821212" y="4073400"/>
            <a:ext cx="4050546" cy="1477328"/>
          </a:xfrm>
          <a:prstGeom prst="rect">
            <a:avLst/>
          </a:prstGeom>
          <a:solidFill>
            <a:schemeClr val="accent4">
              <a:lumMod val="20000"/>
              <a:lumOff val="80000"/>
            </a:schemeClr>
          </a:solidFill>
          <a:ln w="57150">
            <a:solidFill>
              <a:schemeClr val="accent1"/>
            </a:solidFill>
          </a:ln>
        </p:spPr>
        <p:txBody>
          <a:bodyPr wrap="square" rtlCol="0">
            <a:spAutoFit/>
          </a:bodyPr>
          <a:lstStyle/>
          <a:p>
            <a:pPr algn="ctr" rtl="0" fontAlgn="base"/>
            <a:r>
              <a:rPr lang="en-US" b="1" i="0" u="none" strike="noStrike" dirty="0">
                <a:solidFill>
                  <a:srgbClr val="000000"/>
                </a:solidFill>
                <a:effectLst/>
                <a:latin typeface="Calibri" panose="020F0502020204030204" pitchFamily="34" charset="0"/>
              </a:rPr>
              <a:t>Take Order Orders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Go to </a:t>
            </a:r>
            <a:r>
              <a:rPr lang="en-US" b="0" i="0" u="sng" strike="noStrike" dirty="0">
                <a:solidFill>
                  <a:srgbClr val="0563C1"/>
                </a:solidFill>
                <a:effectLst/>
                <a:latin typeface="Calibri" panose="020F0502020204030204" pitchFamily="34" charset="0"/>
                <a:hlinkClick r:id="rId4"/>
              </a:rPr>
              <a:t>http://padutchbsa.org</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Under Fall Product Sale use </a:t>
            </a:r>
          </a:p>
          <a:p>
            <a:pPr algn="ctr" rtl="0" fontAlgn="base"/>
            <a:endParaRPr lang="en-US" dirty="0">
              <a:solidFill>
                <a:srgbClr val="000000"/>
              </a:solidFill>
              <a:latin typeface="Calibri" panose="020F0502020204030204" pitchFamily="34" charset="0"/>
            </a:endParaRPr>
          </a:p>
          <a:p>
            <a:pPr algn="ctr" rtl="0" fontAlgn="base"/>
            <a:endParaRPr lang="en-US" b="0" i="0" dirty="0">
              <a:solidFill>
                <a:srgbClr val="000000"/>
              </a:solidFill>
              <a:effectLst/>
              <a:latin typeface="Segoe UI" panose="020B0502040204020203" pitchFamily="34" charset="0"/>
            </a:endParaRPr>
          </a:p>
        </p:txBody>
      </p:sp>
      <p:pic>
        <p:nvPicPr>
          <p:cNvPr id="9" name="Picture 8">
            <a:extLst>
              <a:ext uri="{FF2B5EF4-FFF2-40B4-BE49-F238E27FC236}">
                <a16:creationId xmlns:a16="http://schemas.microsoft.com/office/drawing/2014/main" id="{1278B0C7-94EE-5EED-78E3-699C2ACFBFF7}"/>
              </a:ext>
            </a:extLst>
          </p:cNvPr>
          <p:cNvPicPr>
            <a:picLocks noChangeAspect="1"/>
          </p:cNvPicPr>
          <p:nvPr/>
        </p:nvPicPr>
        <p:blipFill>
          <a:blip r:embed="rId6"/>
          <a:stretch>
            <a:fillRect/>
          </a:stretch>
        </p:blipFill>
        <p:spPr>
          <a:xfrm>
            <a:off x="2065998" y="2960557"/>
            <a:ext cx="2798589" cy="3778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0" name="Picture 4">
            <a:extLst>
              <a:ext uri="{FF2B5EF4-FFF2-40B4-BE49-F238E27FC236}">
                <a16:creationId xmlns:a16="http://schemas.microsoft.com/office/drawing/2014/main" id="{D8C7795D-7D20-3AF8-10D9-015181E82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8415" y="4922754"/>
            <a:ext cx="29622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A5C684F-F677-BCE4-5C87-9317418A71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00" y="982717"/>
            <a:ext cx="2990850"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3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Box">
            <a:extLst>
              <a:ext uri="{FF2B5EF4-FFF2-40B4-BE49-F238E27FC236}">
                <a16:creationId xmlns:a16="http://schemas.microsoft.com/office/drawing/2014/main" id="{38D94F61-6F59-00DE-639E-6115D63A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557D91-5833-71DD-527D-F626754DE708}"/>
              </a:ext>
            </a:extLst>
          </p:cNvPr>
          <p:cNvSpPr txBox="1"/>
          <p:nvPr/>
        </p:nvSpPr>
        <p:spPr>
          <a:xfrm>
            <a:off x="201045" y="246635"/>
            <a:ext cx="8741909" cy="1454244"/>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WHITLEY’S NUTS</a:t>
            </a:r>
          </a:p>
          <a:p>
            <a:pPr algn="ctr"/>
            <a:r>
              <a:rPr lang="en-US" sz="4500" b="1" dirty="0"/>
              <a:t>ONLINE SALES</a:t>
            </a:r>
          </a:p>
        </p:txBody>
      </p:sp>
      <p:sp>
        <p:nvSpPr>
          <p:cNvPr id="8" name="TextBox 7">
            <a:extLst>
              <a:ext uri="{FF2B5EF4-FFF2-40B4-BE49-F238E27FC236}">
                <a16:creationId xmlns:a16="http://schemas.microsoft.com/office/drawing/2014/main" id="{6E4A5AC8-D079-2843-DED1-81DEC480B6DD}"/>
              </a:ext>
            </a:extLst>
          </p:cNvPr>
          <p:cNvSpPr txBox="1"/>
          <p:nvPr/>
        </p:nvSpPr>
        <p:spPr>
          <a:xfrm>
            <a:off x="2311167" y="3649103"/>
            <a:ext cx="490755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pic>
        <p:nvPicPr>
          <p:cNvPr id="10242" name="Picture 2">
            <a:extLst>
              <a:ext uri="{FF2B5EF4-FFF2-40B4-BE49-F238E27FC236}">
                <a16:creationId xmlns:a16="http://schemas.microsoft.com/office/drawing/2014/main" id="{89AE3236-DE1A-F5FA-0BBE-C3B331FB4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21" y="2411006"/>
            <a:ext cx="748665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5FB060-EA76-052D-76FA-586EAB1D7AB0}"/>
              </a:ext>
            </a:extLst>
          </p:cNvPr>
          <p:cNvSpPr/>
          <p:nvPr/>
        </p:nvSpPr>
        <p:spPr>
          <a:xfrm>
            <a:off x="2869034" y="2491530"/>
            <a:ext cx="1845579" cy="56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55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85378-C65F-17EB-962D-4AFE7165BB7B}"/>
              </a:ext>
            </a:extLst>
          </p:cNvPr>
          <p:cNvSpPr txBox="1"/>
          <p:nvPr/>
        </p:nvSpPr>
        <p:spPr>
          <a:xfrm>
            <a:off x="-28575" y="0"/>
            <a:ext cx="9210675" cy="6924675"/>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3" name="TextBox 2">
            <a:extLst>
              <a:ext uri="{FF2B5EF4-FFF2-40B4-BE49-F238E27FC236}">
                <a16:creationId xmlns:a16="http://schemas.microsoft.com/office/drawing/2014/main" id="{184A0CEA-CABD-D944-2B27-6BBC0AA586E6}"/>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CONSIGNMENT SALES</a:t>
            </a:r>
          </a:p>
        </p:txBody>
      </p:sp>
      <p:sp>
        <p:nvSpPr>
          <p:cNvPr id="5" name="TextBox 4">
            <a:extLst>
              <a:ext uri="{FF2B5EF4-FFF2-40B4-BE49-F238E27FC236}">
                <a16:creationId xmlns:a16="http://schemas.microsoft.com/office/drawing/2014/main" id="{A3944DF9-5558-23E1-F70D-1EE7D82BAE6E}"/>
              </a:ext>
            </a:extLst>
          </p:cNvPr>
          <p:cNvSpPr txBox="1"/>
          <p:nvPr/>
        </p:nvSpPr>
        <p:spPr>
          <a:xfrm>
            <a:off x="282895" y="1146787"/>
            <a:ext cx="4625266" cy="1508105"/>
          </a:xfrm>
          <a:prstGeom prst="rect">
            <a:avLst/>
          </a:prstGeom>
          <a:solidFill>
            <a:schemeClr val="accent4">
              <a:lumMod val="20000"/>
              <a:lumOff val="80000"/>
            </a:schemeClr>
          </a:solidFill>
          <a:ln w="57150">
            <a:solidFill>
              <a:schemeClr val="accent1"/>
            </a:solidFill>
          </a:ln>
        </p:spPr>
        <p:txBody>
          <a:bodyPr wrap="square" rtlCol="0">
            <a:spAutoFit/>
          </a:bodyPr>
          <a:lstStyle/>
          <a:p>
            <a:r>
              <a:rPr lang="en-US" sz="2000" dirty="0"/>
              <a:t>Consignment sales will help:</a:t>
            </a:r>
          </a:p>
          <a:p>
            <a:pPr marL="285750" indent="-285750">
              <a:buFont typeface="Courier New" panose="02070309020205020404" pitchFamily="49" charset="0"/>
              <a:buChar char="o"/>
            </a:pPr>
            <a:r>
              <a:rPr lang="en-US" dirty="0"/>
              <a:t>Units new to Show &amp; Sell and want to try it</a:t>
            </a:r>
          </a:p>
          <a:p>
            <a:pPr marL="285750" indent="-285750">
              <a:buFont typeface="Courier New" panose="02070309020205020404" pitchFamily="49" charset="0"/>
              <a:buChar char="o"/>
            </a:pPr>
            <a:r>
              <a:rPr lang="en-US" dirty="0"/>
              <a:t>Small units</a:t>
            </a:r>
          </a:p>
          <a:p>
            <a:pPr marL="285750" indent="-285750">
              <a:buFont typeface="Courier New" panose="02070309020205020404" pitchFamily="49" charset="0"/>
              <a:buChar char="o"/>
            </a:pPr>
            <a:r>
              <a:rPr lang="en-US" dirty="0"/>
              <a:t>Units with low sales from last year</a:t>
            </a:r>
          </a:p>
          <a:p>
            <a:pPr marL="285750" indent="-285750">
              <a:buFont typeface="Courier New" panose="02070309020205020404" pitchFamily="49" charset="0"/>
              <a:buChar char="o"/>
            </a:pPr>
            <a:r>
              <a:rPr lang="en-US" dirty="0"/>
              <a:t>Units in need of more product</a:t>
            </a:r>
          </a:p>
        </p:txBody>
      </p:sp>
      <p:sp>
        <p:nvSpPr>
          <p:cNvPr id="6" name="TextBox 5">
            <a:extLst>
              <a:ext uri="{FF2B5EF4-FFF2-40B4-BE49-F238E27FC236}">
                <a16:creationId xmlns:a16="http://schemas.microsoft.com/office/drawing/2014/main" id="{6A99705B-AB8C-A4A6-BDDB-AF38487C2957}"/>
              </a:ext>
            </a:extLst>
          </p:cNvPr>
          <p:cNvSpPr txBox="1"/>
          <p:nvPr/>
        </p:nvSpPr>
        <p:spPr>
          <a:xfrm>
            <a:off x="4834641" y="1486736"/>
            <a:ext cx="3959341" cy="1631216"/>
          </a:xfrm>
          <a:prstGeom prst="rect">
            <a:avLst/>
          </a:prstGeom>
          <a:solidFill>
            <a:schemeClr val="accent4">
              <a:lumMod val="20000"/>
              <a:lumOff val="80000"/>
            </a:schemeClr>
          </a:solidFill>
          <a:ln w="57150">
            <a:solidFill>
              <a:schemeClr val="accent1"/>
            </a:solidFill>
          </a:ln>
        </p:spPr>
        <p:txBody>
          <a:bodyPr wrap="square" rtlCol="0">
            <a:spAutoFit/>
          </a:bodyPr>
          <a:lstStyle/>
          <a:p>
            <a:pPr algn="ctr" rtl="0" fontAlgn="base"/>
            <a:r>
              <a:rPr lang="en-US" sz="2000" b="1" i="0" u="none" strike="noStrike" dirty="0">
                <a:solidFill>
                  <a:srgbClr val="000000"/>
                </a:solidFill>
                <a:effectLst/>
                <a:latin typeface="Calibri" panose="020F0502020204030204" pitchFamily="34" charset="0"/>
              </a:rPr>
              <a:t>Consignment Orders</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algn="ctr" rtl="0" fontAlgn="base"/>
            <a:r>
              <a:rPr lang="en-US" sz="2000" b="0" i="0" u="none" strike="noStrike" dirty="0">
                <a:solidFill>
                  <a:srgbClr val="000000"/>
                </a:solidFill>
                <a:effectLst/>
                <a:latin typeface="Calibri" panose="020F0502020204030204" pitchFamily="34" charset="0"/>
              </a:rPr>
              <a:t>Go to </a:t>
            </a:r>
            <a:r>
              <a:rPr lang="en-US" sz="2000" b="0" i="0" u="sng" strike="noStrike" dirty="0">
                <a:solidFill>
                  <a:srgbClr val="0563C1"/>
                </a:solidFill>
                <a:effectLst/>
                <a:latin typeface="Calibri" panose="020F0502020204030204" pitchFamily="34" charset="0"/>
                <a:hlinkClick r:id="rId4"/>
              </a:rPr>
              <a:t>http://padutchbsa.org</a:t>
            </a:r>
            <a:r>
              <a:rPr lang="en-US" sz="2000" b="0" i="0" u="none" strike="noStrike" dirty="0">
                <a:solidFill>
                  <a:srgbClr val="000000"/>
                </a:solidFill>
                <a:effectLst/>
                <a:latin typeface="Calibri" panose="020F0502020204030204" pitchFamily="34" charset="0"/>
              </a:rPr>
              <a:t>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algn="ctr" rtl="0" fontAlgn="base"/>
            <a:r>
              <a:rPr lang="en-US" sz="2000" b="0" i="0" u="none" strike="noStrike" dirty="0">
                <a:solidFill>
                  <a:srgbClr val="000000"/>
                </a:solidFill>
                <a:effectLst/>
                <a:latin typeface="Calibri" panose="020F0502020204030204" pitchFamily="34" charset="0"/>
              </a:rPr>
              <a:t>Under Fall Product Sale use</a:t>
            </a:r>
          </a:p>
          <a:p>
            <a:pPr algn="ctr" rtl="0" fontAlgn="base"/>
            <a:endParaRPr lang="en-US" sz="2000" b="0" i="0" u="none" strike="noStrike" dirty="0">
              <a:solidFill>
                <a:srgbClr val="000000"/>
              </a:solidFill>
              <a:effectLst/>
              <a:latin typeface="Calibri" panose="020F0502020204030204" pitchFamily="34" charset="0"/>
            </a:endParaRPr>
          </a:p>
          <a:p>
            <a:pPr algn="ctr" rtl="0" fontAlgn="base"/>
            <a:r>
              <a:rPr lang="en-US" sz="2000" b="0" i="0" u="none" strike="noStrike" dirty="0">
                <a:solidFill>
                  <a:srgbClr val="000000"/>
                </a:solidFill>
                <a:effectLst/>
                <a:latin typeface="Calibri" panose="020F0502020204030204" pitchFamily="34" charset="0"/>
              </a:rPr>
              <a:t> </a:t>
            </a:r>
          </a:p>
        </p:txBody>
      </p:sp>
      <p:sp>
        <p:nvSpPr>
          <p:cNvPr id="7" name="TextBox 6">
            <a:extLst>
              <a:ext uri="{FF2B5EF4-FFF2-40B4-BE49-F238E27FC236}">
                <a16:creationId xmlns:a16="http://schemas.microsoft.com/office/drawing/2014/main" id="{4F468E58-A254-A4A9-ABD4-CD7CFE4CE568}"/>
              </a:ext>
            </a:extLst>
          </p:cNvPr>
          <p:cNvSpPr txBox="1"/>
          <p:nvPr/>
        </p:nvSpPr>
        <p:spPr>
          <a:xfrm>
            <a:off x="5754679" y="2512402"/>
            <a:ext cx="2192785" cy="369332"/>
          </a:xfrm>
          <a:prstGeom prst="rect">
            <a:avLst/>
          </a:prstGeom>
          <a:solidFill>
            <a:schemeClr val="accent4"/>
          </a:solidFill>
          <a:ln>
            <a:solidFill>
              <a:schemeClr val="accent1"/>
            </a:solidFill>
          </a:ln>
        </p:spPr>
        <p:txBody>
          <a:bodyPr wrap="square" rtlCol="0">
            <a:spAutoFit/>
          </a:bodyPr>
          <a:lstStyle/>
          <a:p>
            <a:r>
              <a:rPr lang="en-US" dirty="0"/>
              <a:t>CONSIGMENT ORDER</a:t>
            </a:r>
          </a:p>
        </p:txBody>
      </p:sp>
      <p:sp>
        <p:nvSpPr>
          <p:cNvPr id="8" name="TextBox 7">
            <a:extLst>
              <a:ext uri="{FF2B5EF4-FFF2-40B4-BE49-F238E27FC236}">
                <a16:creationId xmlns:a16="http://schemas.microsoft.com/office/drawing/2014/main" id="{62FD27C9-E15B-F4D0-2CE6-ACF99A50E248}"/>
              </a:ext>
            </a:extLst>
          </p:cNvPr>
          <p:cNvSpPr txBox="1"/>
          <p:nvPr/>
        </p:nvSpPr>
        <p:spPr>
          <a:xfrm>
            <a:off x="183033" y="3420168"/>
            <a:ext cx="2819308" cy="1754326"/>
          </a:xfrm>
          <a:prstGeom prst="rect">
            <a:avLst/>
          </a:prstGeom>
          <a:solidFill>
            <a:schemeClr val="accent4">
              <a:lumMod val="20000"/>
              <a:lumOff val="80000"/>
            </a:schemeClr>
          </a:solidFill>
        </p:spPr>
        <p:txBody>
          <a:bodyPr wrap="square" rtlCol="0">
            <a:spAutoFit/>
          </a:bodyPr>
          <a:lstStyle/>
          <a:p>
            <a:r>
              <a:rPr lang="en-US" dirty="0"/>
              <a:t>Package 1: </a:t>
            </a:r>
          </a:p>
          <a:p>
            <a:r>
              <a:rPr lang="en-US" dirty="0"/>
              <a:t>     (Retail Value $1032)</a:t>
            </a:r>
          </a:p>
          <a:p>
            <a:r>
              <a:rPr lang="en-US" dirty="0"/>
              <a:t>2 cs Caramel Corn</a:t>
            </a:r>
          </a:p>
          <a:p>
            <a:r>
              <a:rPr lang="en-US" dirty="0"/>
              <a:t>2 cs Butter Microwave</a:t>
            </a:r>
          </a:p>
          <a:p>
            <a:r>
              <a:rPr lang="en-US" dirty="0"/>
              <a:t>1 cs Honey Roasted Peanuts</a:t>
            </a:r>
          </a:p>
          <a:p>
            <a:r>
              <a:rPr lang="en-US" dirty="0"/>
              <a:t>1 cs Cashews</a:t>
            </a:r>
          </a:p>
        </p:txBody>
      </p:sp>
      <p:sp>
        <p:nvSpPr>
          <p:cNvPr id="9" name="TextBox 8">
            <a:extLst>
              <a:ext uri="{FF2B5EF4-FFF2-40B4-BE49-F238E27FC236}">
                <a16:creationId xmlns:a16="http://schemas.microsoft.com/office/drawing/2014/main" id="{24B70F9D-C4B1-F20D-EBEC-2C919FAA4FAF}"/>
              </a:ext>
            </a:extLst>
          </p:cNvPr>
          <p:cNvSpPr txBox="1"/>
          <p:nvPr/>
        </p:nvSpPr>
        <p:spPr>
          <a:xfrm>
            <a:off x="3109011" y="3333544"/>
            <a:ext cx="2819309" cy="3139321"/>
          </a:xfrm>
          <a:prstGeom prst="rect">
            <a:avLst/>
          </a:prstGeom>
          <a:solidFill>
            <a:schemeClr val="accent4">
              <a:lumMod val="20000"/>
              <a:lumOff val="80000"/>
            </a:schemeClr>
          </a:solidFill>
        </p:spPr>
        <p:txBody>
          <a:bodyPr wrap="square" rtlCol="0">
            <a:spAutoFit/>
          </a:bodyPr>
          <a:lstStyle/>
          <a:p>
            <a:r>
              <a:rPr lang="en-US" dirty="0"/>
              <a:t>Package 2: </a:t>
            </a:r>
          </a:p>
          <a:p>
            <a:r>
              <a:rPr lang="en-US" dirty="0"/>
              <a:t>     (Retail Value $2374)</a:t>
            </a:r>
          </a:p>
          <a:p>
            <a:r>
              <a:rPr lang="en-US" dirty="0"/>
              <a:t>1 cs Popping Corn</a:t>
            </a:r>
          </a:p>
          <a:p>
            <a:r>
              <a:rPr lang="en-US" dirty="0"/>
              <a:t>3 cs Caramel Corn</a:t>
            </a:r>
          </a:p>
          <a:p>
            <a:r>
              <a:rPr lang="en-US" dirty="0"/>
              <a:t>2 cs Butter Microwave</a:t>
            </a:r>
          </a:p>
          <a:p>
            <a:r>
              <a:rPr lang="en-US" dirty="0"/>
              <a:t>1 cs Kettle Corn Microwave</a:t>
            </a:r>
          </a:p>
          <a:p>
            <a:r>
              <a:rPr lang="en-US" dirty="0"/>
              <a:t>1 Classic Trio</a:t>
            </a:r>
          </a:p>
          <a:p>
            <a:r>
              <a:rPr lang="en-US" dirty="0"/>
              <a:t>1 cs Salted Peanuts</a:t>
            </a:r>
          </a:p>
          <a:p>
            <a:r>
              <a:rPr lang="en-US" dirty="0"/>
              <a:t>1 cs Honey Roasted Peanuts</a:t>
            </a:r>
          </a:p>
          <a:p>
            <a:r>
              <a:rPr lang="en-US" dirty="0"/>
              <a:t>1 cs Cashews</a:t>
            </a:r>
          </a:p>
          <a:p>
            <a:r>
              <a:rPr lang="en-US" dirty="0"/>
              <a:t>1 cs Whit’s Party Mix</a:t>
            </a:r>
          </a:p>
        </p:txBody>
      </p:sp>
      <p:sp>
        <p:nvSpPr>
          <p:cNvPr id="10" name="TextBox 9">
            <a:extLst>
              <a:ext uri="{FF2B5EF4-FFF2-40B4-BE49-F238E27FC236}">
                <a16:creationId xmlns:a16="http://schemas.microsoft.com/office/drawing/2014/main" id="{0CE6B65A-B870-C4A7-7D70-EEB3631DA52B}"/>
              </a:ext>
            </a:extLst>
          </p:cNvPr>
          <p:cNvSpPr txBox="1"/>
          <p:nvPr/>
        </p:nvSpPr>
        <p:spPr>
          <a:xfrm>
            <a:off x="6034990" y="3195045"/>
            <a:ext cx="2819308" cy="3416320"/>
          </a:xfrm>
          <a:prstGeom prst="rect">
            <a:avLst/>
          </a:prstGeom>
          <a:solidFill>
            <a:schemeClr val="accent4">
              <a:lumMod val="20000"/>
              <a:lumOff val="80000"/>
            </a:schemeClr>
          </a:solidFill>
        </p:spPr>
        <p:txBody>
          <a:bodyPr wrap="square" rtlCol="0">
            <a:spAutoFit/>
          </a:bodyPr>
          <a:lstStyle/>
          <a:p>
            <a:r>
              <a:rPr lang="en-US" dirty="0"/>
              <a:t>Package 3: </a:t>
            </a:r>
          </a:p>
          <a:p>
            <a:r>
              <a:rPr lang="en-US" dirty="0"/>
              <a:t>     (Retail Value $3220)</a:t>
            </a:r>
          </a:p>
          <a:p>
            <a:r>
              <a:rPr lang="en-US" dirty="0"/>
              <a:t>1 cs Popping Corn</a:t>
            </a:r>
          </a:p>
          <a:p>
            <a:r>
              <a:rPr lang="en-US" dirty="0"/>
              <a:t>5 cs Caramel Corn</a:t>
            </a:r>
          </a:p>
          <a:p>
            <a:r>
              <a:rPr lang="en-US" dirty="0"/>
              <a:t>3 cs Butter Microwave</a:t>
            </a:r>
          </a:p>
          <a:p>
            <a:r>
              <a:rPr lang="en-US" dirty="0"/>
              <a:t>1 cs Kettle Corn Microwave</a:t>
            </a:r>
          </a:p>
          <a:p>
            <a:r>
              <a:rPr lang="en-US" dirty="0"/>
              <a:t>1 cs Caramel w/Sea Salt</a:t>
            </a:r>
          </a:p>
          <a:p>
            <a:r>
              <a:rPr lang="en-US" dirty="0"/>
              <a:t>4 Classic Trio</a:t>
            </a:r>
          </a:p>
          <a:p>
            <a:r>
              <a:rPr lang="en-US" dirty="0"/>
              <a:t>1 cs Salted Peanuts</a:t>
            </a:r>
          </a:p>
          <a:p>
            <a:r>
              <a:rPr lang="en-US" dirty="0"/>
              <a:t>2 cs Honey Roasted Peanuts</a:t>
            </a:r>
          </a:p>
          <a:p>
            <a:r>
              <a:rPr lang="en-US" dirty="0"/>
              <a:t>2 cs Cashews</a:t>
            </a:r>
          </a:p>
          <a:p>
            <a:r>
              <a:rPr lang="en-US" dirty="0"/>
              <a:t>1 cs Whit’s Party Mix</a:t>
            </a:r>
          </a:p>
        </p:txBody>
      </p:sp>
    </p:spTree>
    <p:extLst>
      <p:ext uri="{BB962C8B-B14F-4D97-AF65-F5344CB8AC3E}">
        <p14:creationId xmlns:p14="http://schemas.microsoft.com/office/powerpoint/2010/main" val="1884013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85378-C65F-17EB-962D-4AFE7165BB7B}"/>
              </a:ext>
            </a:extLst>
          </p:cNvPr>
          <p:cNvSpPr txBox="1"/>
          <p:nvPr/>
        </p:nvSpPr>
        <p:spPr>
          <a:xfrm>
            <a:off x="-28575" y="0"/>
            <a:ext cx="9210675" cy="6924675"/>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3" name="TextBox 2">
            <a:extLst>
              <a:ext uri="{FF2B5EF4-FFF2-40B4-BE49-F238E27FC236}">
                <a16:creationId xmlns:a16="http://schemas.microsoft.com/office/drawing/2014/main" id="{184A0CEA-CABD-D944-2B27-6BBC0AA586E6}"/>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CONSIGNMENT SALES</a:t>
            </a:r>
          </a:p>
        </p:txBody>
      </p:sp>
      <p:sp>
        <p:nvSpPr>
          <p:cNvPr id="5" name="TextBox 4">
            <a:extLst>
              <a:ext uri="{FF2B5EF4-FFF2-40B4-BE49-F238E27FC236}">
                <a16:creationId xmlns:a16="http://schemas.microsoft.com/office/drawing/2014/main" id="{A3944DF9-5558-23E1-F70D-1EE7D82BAE6E}"/>
              </a:ext>
            </a:extLst>
          </p:cNvPr>
          <p:cNvSpPr txBox="1"/>
          <p:nvPr/>
        </p:nvSpPr>
        <p:spPr>
          <a:xfrm>
            <a:off x="282895" y="1146787"/>
            <a:ext cx="4625266" cy="1508105"/>
          </a:xfrm>
          <a:prstGeom prst="rect">
            <a:avLst/>
          </a:prstGeom>
          <a:solidFill>
            <a:schemeClr val="accent4">
              <a:lumMod val="20000"/>
              <a:lumOff val="80000"/>
            </a:schemeClr>
          </a:solidFill>
          <a:ln w="57150">
            <a:solidFill>
              <a:schemeClr val="accent1"/>
            </a:solidFill>
          </a:ln>
        </p:spPr>
        <p:txBody>
          <a:bodyPr wrap="square" rtlCol="0">
            <a:spAutoFit/>
          </a:bodyPr>
          <a:lstStyle/>
          <a:p>
            <a:r>
              <a:rPr lang="en-US" sz="2000" dirty="0"/>
              <a:t>Consignment sales will help:</a:t>
            </a:r>
          </a:p>
          <a:p>
            <a:pPr marL="285750" indent="-285750">
              <a:buFont typeface="Courier New" panose="02070309020205020404" pitchFamily="49" charset="0"/>
              <a:buChar char="o"/>
            </a:pPr>
            <a:r>
              <a:rPr lang="en-US" dirty="0"/>
              <a:t>Units new to Show &amp; Sell and want to try it</a:t>
            </a:r>
          </a:p>
          <a:p>
            <a:pPr marL="285750" indent="-285750">
              <a:buFont typeface="Courier New" panose="02070309020205020404" pitchFamily="49" charset="0"/>
              <a:buChar char="o"/>
            </a:pPr>
            <a:r>
              <a:rPr lang="en-US" dirty="0"/>
              <a:t>Small units</a:t>
            </a:r>
          </a:p>
          <a:p>
            <a:pPr marL="285750" indent="-285750">
              <a:buFont typeface="Courier New" panose="02070309020205020404" pitchFamily="49" charset="0"/>
              <a:buChar char="o"/>
            </a:pPr>
            <a:r>
              <a:rPr lang="en-US" dirty="0"/>
              <a:t>Units with low sales from last year</a:t>
            </a:r>
          </a:p>
          <a:p>
            <a:pPr marL="285750" indent="-285750">
              <a:buFont typeface="Courier New" panose="02070309020205020404" pitchFamily="49" charset="0"/>
              <a:buChar char="o"/>
            </a:pPr>
            <a:r>
              <a:rPr lang="en-US" dirty="0"/>
              <a:t>Units in need of more product</a:t>
            </a:r>
          </a:p>
        </p:txBody>
      </p:sp>
      <p:sp>
        <p:nvSpPr>
          <p:cNvPr id="6" name="TextBox 5">
            <a:extLst>
              <a:ext uri="{FF2B5EF4-FFF2-40B4-BE49-F238E27FC236}">
                <a16:creationId xmlns:a16="http://schemas.microsoft.com/office/drawing/2014/main" id="{6A99705B-AB8C-A4A6-BDDB-AF38487C2957}"/>
              </a:ext>
            </a:extLst>
          </p:cNvPr>
          <p:cNvSpPr txBox="1"/>
          <p:nvPr/>
        </p:nvSpPr>
        <p:spPr>
          <a:xfrm>
            <a:off x="4834641" y="1486736"/>
            <a:ext cx="3959341" cy="1631216"/>
          </a:xfrm>
          <a:prstGeom prst="rect">
            <a:avLst/>
          </a:prstGeom>
          <a:solidFill>
            <a:schemeClr val="accent4">
              <a:lumMod val="20000"/>
              <a:lumOff val="80000"/>
            </a:schemeClr>
          </a:solidFill>
          <a:ln w="57150">
            <a:solidFill>
              <a:schemeClr val="accent1"/>
            </a:solidFill>
          </a:ln>
        </p:spPr>
        <p:txBody>
          <a:bodyPr wrap="square" rtlCol="0">
            <a:spAutoFit/>
          </a:bodyPr>
          <a:lstStyle/>
          <a:p>
            <a:pPr algn="ctr" rtl="0" fontAlgn="base"/>
            <a:r>
              <a:rPr lang="en-US" sz="2000" b="1" i="0" u="none" strike="noStrike" dirty="0">
                <a:solidFill>
                  <a:srgbClr val="000000"/>
                </a:solidFill>
                <a:effectLst/>
                <a:latin typeface="Calibri" panose="020F0502020204030204" pitchFamily="34" charset="0"/>
              </a:rPr>
              <a:t>Consignment Orders</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algn="ctr" rtl="0" fontAlgn="base"/>
            <a:r>
              <a:rPr lang="en-US" sz="2000" b="0" i="0" u="none" strike="noStrike" dirty="0">
                <a:solidFill>
                  <a:srgbClr val="000000"/>
                </a:solidFill>
                <a:effectLst/>
                <a:latin typeface="Calibri" panose="020F0502020204030204" pitchFamily="34" charset="0"/>
              </a:rPr>
              <a:t>Go to </a:t>
            </a:r>
            <a:r>
              <a:rPr lang="en-US" sz="2000" b="0" i="0" u="sng" strike="noStrike" dirty="0">
                <a:solidFill>
                  <a:srgbClr val="0563C1"/>
                </a:solidFill>
                <a:effectLst/>
                <a:latin typeface="Calibri" panose="020F0502020204030204" pitchFamily="34" charset="0"/>
                <a:hlinkClick r:id="rId4"/>
              </a:rPr>
              <a:t>http://padutchbsa.org</a:t>
            </a:r>
            <a:r>
              <a:rPr lang="en-US" sz="2000" b="0" i="0" u="none" strike="noStrike" dirty="0">
                <a:solidFill>
                  <a:srgbClr val="000000"/>
                </a:solidFill>
                <a:effectLst/>
                <a:latin typeface="Calibri" panose="020F0502020204030204" pitchFamily="34" charset="0"/>
              </a:rPr>
              <a:t>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algn="ctr" rtl="0" fontAlgn="base"/>
            <a:r>
              <a:rPr lang="en-US" sz="2000" b="0" i="0" u="none" strike="noStrike" dirty="0">
                <a:solidFill>
                  <a:srgbClr val="000000"/>
                </a:solidFill>
                <a:effectLst/>
                <a:latin typeface="Calibri" panose="020F0502020204030204" pitchFamily="34" charset="0"/>
              </a:rPr>
              <a:t>Under Fall Product Sale use</a:t>
            </a:r>
          </a:p>
          <a:p>
            <a:pPr algn="ctr" rtl="0" fontAlgn="base"/>
            <a:endParaRPr lang="en-US" sz="2000" b="0" i="0" u="none" strike="noStrike" dirty="0">
              <a:solidFill>
                <a:srgbClr val="000000"/>
              </a:solidFill>
              <a:effectLst/>
              <a:latin typeface="Calibri" panose="020F0502020204030204" pitchFamily="34" charset="0"/>
            </a:endParaRPr>
          </a:p>
          <a:p>
            <a:pPr algn="ctr" rtl="0" fontAlgn="base"/>
            <a:r>
              <a:rPr lang="en-US" sz="2000" b="0" i="0" u="none" strike="noStrike" dirty="0">
                <a:solidFill>
                  <a:srgbClr val="000000"/>
                </a:solidFill>
                <a:effectLst/>
                <a:latin typeface="Calibri" panose="020F0502020204030204" pitchFamily="34" charset="0"/>
              </a:rPr>
              <a:t> </a:t>
            </a:r>
          </a:p>
        </p:txBody>
      </p:sp>
      <p:sp>
        <p:nvSpPr>
          <p:cNvPr id="7" name="TextBox 6">
            <a:extLst>
              <a:ext uri="{FF2B5EF4-FFF2-40B4-BE49-F238E27FC236}">
                <a16:creationId xmlns:a16="http://schemas.microsoft.com/office/drawing/2014/main" id="{4F468E58-A254-A4A9-ABD4-CD7CFE4CE568}"/>
              </a:ext>
            </a:extLst>
          </p:cNvPr>
          <p:cNvSpPr txBox="1"/>
          <p:nvPr/>
        </p:nvSpPr>
        <p:spPr>
          <a:xfrm>
            <a:off x="5754679" y="2512402"/>
            <a:ext cx="2192785" cy="369332"/>
          </a:xfrm>
          <a:prstGeom prst="rect">
            <a:avLst/>
          </a:prstGeom>
          <a:solidFill>
            <a:schemeClr val="accent4"/>
          </a:solidFill>
          <a:ln>
            <a:solidFill>
              <a:schemeClr val="accent1"/>
            </a:solidFill>
          </a:ln>
        </p:spPr>
        <p:txBody>
          <a:bodyPr wrap="square" rtlCol="0">
            <a:spAutoFit/>
          </a:bodyPr>
          <a:lstStyle/>
          <a:p>
            <a:r>
              <a:rPr lang="en-US" dirty="0"/>
              <a:t>CONSIGMENT ORDER</a:t>
            </a:r>
          </a:p>
        </p:txBody>
      </p:sp>
      <p:sp>
        <p:nvSpPr>
          <p:cNvPr id="11" name="TextBox 10">
            <a:extLst>
              <a:ext uri="{FF2B5EF4-FFF2-40B4-BE49-F238E27FC236}">
                <a16:creationId xmlns:a16="http://schemas.microsoft.com/office/drawing/2014/main" id="{0471C20D-6281-67FB-7236-36633CF5AEED}"/>
              </a:ext>
            </a:extLst>
          </p:cNvPr>
          <p:cNvSpPr txBox="1"/>
          <p:nvPr/>
        </p:nvSpPr>
        <p:spPr>
          <a:xfrm>
            <a:off x="2181698" y="3270049"/>
            <a:ext cx="5009215" cy="3477875"/>
          </a:xfrm>
          <a:prstGeom prst="rect">
            <a:avLst/>
          </a:prstGeom>
          <a:solidFill>
            <a:schemeClr val="accent4">
              <a:lumMod val="20000"/>
              <a:lumOff val="80000"/>
            </a:schemeClr>
          </a:solidFill>
          <a:ln w="57150">
            <a:solidFill>
              <a:schemeClr val="accent1"/>
            </a:solidFill>
          </a:ln>
        </p:spPr>
        <p:txBody>
          <a:bodyPr wrap="square" rtlCol="0">
            <a:spAutoFit/>
          </a:bodyPr>
          <a:lstStyle/>
          <a:p>
            <a:pPr algn="ctr" rtl="0" fontAlgn="base"/>
            <a:r>
              <a:rPr lang="en-US" sz="2000" b="1" i="0" u="none" strike="noStrike" dirty="0">
                <a:solidFill>
                  <a:srgbClr val="000000"/>
                </a:solidFill>
                <a:effectLst/>
                <a:latin typeface="Calibri" panose="020F0502020204030204" pitchFamily="34" charset="0"/>
              </a:rPr>
              <a:t>Consignment Orders</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marL="342900" indent="-342900" rtl="0" fontAlgn="base">
              <a:buFont typeface="Courier New" panose="02070309020205020404" pitchFamily="49" charset="0"/>
              <a:buChar char="o"/>
            </a:pPr>
            <a:r>
              <a:rPr lang="en-US" sz="2000" b="0" i="0" u="none" strike="noStrike" dirty="0">
                <a:solidFill>
                  <a:srgbClr val="000000"/>
                </a:solidFill>
                <a:effectLst/>
                <a:latin typeface="Calibri" panose="020F0502020204030204" pitchFamily="34" charset="0"/>
              </a:rPr>
              <a:t>Order using the Consignment button on the Council website</a:t>
            </a:r>
          </a:p>
          <a:p>
            <a:pPr marL="342900" indent="-342900" rtl="0" fontAlgn="base">
              <a:buFont typeface="Courier New" panose="02070309020205020404" pitchFamily="49" charset="0"/>
              <a:buChar char="o"/>
            </a:pPr>
            <a:r>
              <a:rPr lang="en-US" sz="2000" b="0" i="0" u="none" strike="noStrike" dirty="0">
                <a:solidFill>
                  <a:srgbClr val="000000"/>
                </a:solidFill>
                <a:effectLst/>
                <a:latin typeface="Calibri" panose="020F0502020204030204" pitchFamily="34" charset="0"/>
              </a:rPr>
              <a:t>Scheduled </a:t>
            </a:r>
            <a:r>
              <a:rPr lang="en-US" sz="2000" dirty="0">
                <a:solidFill>
                  <a:srgbClr val="000000"/>
                </a:solidFill>
                <a:latin typeface="Calibri" panose="020F0502020204030204" pitchFamily="34" charset="0"/>
              </a:rPr>
              <a:t>pick up (Thursday or Friday)</a:t>
            </a:r>
          </a:p>
          <a:p>
            <a:pPr marL="342900" indent="-342900" rtl="0" fontAlgn="base">
              <a:buFont typeface="Courier New" panose="02070309020205020404" pitchFamily="49" charset="0"/>
              <a:buChar char="o"/>
            </a:pPr>
            <a:r>
              <a:rPr lang="en-US" sz="2000" b="0" i="0" u="none" strike="noStrike" dirty="0">
                <a:solidFill>
                  <a:srgbClr val="000000"/>
                </a:solidFill>
                <a:effectLst/>
                <a:latin typeface="Calibri" panose="020F0502020204030204" pitchFamily="34" charset="0"/>
              </a:rPr>
              <a:t>Return unsold product the following Wednesday before noon</a:t>
            </a:r>
          </a:p>
          <a:p>
            <a:pPr marL="342900" indent="-342900" rtl="0" fontAlgn="base">
              <a:buFont typeface="Courier New" panose="02070309020205020404" pitchFamily="49" charset="0"/>
              <a:buChar char="o"/>
            </a:pPr>
            <a:r>
              <a:rPr lang="en-US" sz="2000" dirty="0">
                <a:solidFill>
                  <a:srgbClr val="000000"/>
                </a:solidFill>
                <a:latin typeface="Calibri" panose="020F0502020204030204" pitchFamily="34" charset="0"/>
              </a:rPr>
              <a:t>Pay for the sold product (less commission) when returning unsold product</a:t>
            </a:r>
          </a:p>
          <a:p>
            <a:pPr marL="342900" indent="-342900" rtl="0" fontAlgn="base">
              <a:buFont typeface="Courier New" panose="02070309020205020404" pitchFamily="49" charset="0"/>
              <a:buChar char="o"/>
            </a:pPr>
            <a:r>
              <a:rPr lang="en-US" sz="2000" b="0" i="0" u="none" strike="noStrike" dirty="0">
                <a:solidFill>
                  <a:srgbClr val="000000"/>
                </a:solidFill>
                <a:effectLst/>
                <a:latin typeface="Calibri" panose="020F0502020204030204" pitchFamily="34" charset="0"/>
              </a:rPr>
              <a:t>Only available during Show &amp; Sell </a:t>
            </a:r>
          </a:p>
          <a:p>
            <a:pPr marL="342900" indent="-342900" rtl="0" fontAlgn="base">
              <a:buFont typeface="Courier New" panose="02070309020205020404" pitchFamily="49" charset="0"/>
              <a:buChar char="o"/>
            </a:pPr>
            <a:r>
              <a:rPr lang="en-US" sz="2000" dirty="0">
                <a:solidFill>
                  <a:srgbClr val="000000"/>
                </a:solidFill>
                <a:latin typeface="Calibri" panose="020F0502020204030204" pitchFamily="34" charset="0"/>
              </a:rPr>
              <a:t>Unit may order more Consignment, but only one at a time </a:t>
            </a:r>
            <a:endParaRPr lang="en-US" sz="20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022869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DC9EEFC4-4508-3169-86F6-57BB221BFFE4}"/>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4300" y="-28575"/>
            <a:ext cx="9482447" cy="8047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D3FD73-5EF9-C0CF-35F6-12988B40ECB7}"/>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PRODUCT PICK UP &amp; RETURNS</a:t>
            </a:r>
          </a:p>
        </p:txBody>
      </p:sp>
      <p:sp>
        <p:nvSpPr>
          <p:cNvPr id="5" name="TextBox 4">
            <a:extLst>
              <a:ext uri="{FF2B5EF4-FFF2-40B4-BE49-F238E27FC236}">
                <a16:creationId xmlns:a16="http://schemas.microsoft.com/office/drawing/2014/main" id="{2E567C47-D019-0E83-008F-BCA88F325A7D}"/>
              </a:ext>
            </a:extLst>
          </p:cNvPr>
          <p:cNvSpPr txBox="1"/>
          <p:nvPr/>
        </p:nvSpPr>
        <p:spPr>
          <a:xfrm>
            <a:off x="887766" y="1191486"/>
            <a:ext cx="5320687"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WAREHOUSES</a:t>
            </a:r>
          </a:p>
        </p:txBody>
      </p:sp>
      <p:pic>
        <p:nvPicPr>
          <p:cNvPr id="11" name="Picture 10">
            <a:extLst>
              <a:ext uri="{FF2B5EF4-FFF2-40B4-BE49-F238E27FC236}">
                <a16:creationId xmlns:a16="http://schemas.microsoft.com/office/drawing/2014/main" id="{7A235A47-BC2E-B4CD-AC80-66BC1F1B5764}"/>
              </a:ext>
            </a:extLst>
          </p:cNvPr>
          <p:cNvPicPr>
            <a:picLocks noChangeAspect="1"/>
          </p:cNvPicPr>
          <p:nvPr/>
        </p:nvPicPr>
        <p:blipFill>
          <a:blip r:embed="rId4"/>
          <a:stretch>
            <a:fillRect/>
          </a:stretch>
        </p:blipFill>
        <p:spPr>
          <a:xfrm>
            <a:off x="305032" y="4457879"/>
            <a:ext cx="2870970" cy="2378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E082B8D-0B44-7E70-F915-61758638628F}"/>
              </a:ext>
            </a:extLst>
          </p:cNvPr>
          <p:cNvSpPr txBox="1"/>
          <p:nvPr/>
        </p:nvSpPr>
        <p:spPr>
          <a:xfrm>
            <a:off x="887766" y="2136338"/>
            <a:ext cx="5320687" cy="2585323"/>
          </a:xfrm>
          <a:prstGeom prst="rect">
            <a:avLst/>
          </a:prstGeom>
          <a:solidFill>
            <a:schemeClr val="accent4">
              <a:lumMod val="20000"/>
              <a:lumOff val="80000"/>
            </a:schemeClr>
          </a:solidFill>
          <a:ln w="57150">
            <a:solidFill>
              <a:schemeClr val="accent1"/>
            </a:solidFill>
          </a:ln>
        </p:spPr>
        <p:txBody>
          <a:bodyPr wrap="none" rtlCol="0">
            <a:spAutoFit/>
          </a:bodyPr>
          <a:lstStyle/>
          <a:p>
            <a:pPr algn="l" rtl="0" fontAlgn="base"/>
            <a:r>
              <a:rPr lang="en-US" b="0" i="0" u="none" strike="noStrike" dirty="0">
                <a:solidFill>
                  <a:srgbClr val="000000"/>
                </a:solidFill>
                <a:effectLst/>
                <a:latin typeface="Calibri" panose="020F0502020204030204" pitchFamily="34" charset="0"/>
              </a:rPr>
              <a:t>Lebanon County</a:t>
            </a:r>
            <a:r>
              <a:rPr lang="en-US" b="0" i="0" dirty="0">
                <a:solidFill>
                  <a:srgbClr val="000000"/>
                </a:solidFill>
                <a:effectLst/>
                <a:latin typeface="Calibri" panose="020F0502020204030204" pitchFamily="34" charset="0"/>
              </a:rPr>
              <a:t>​ (IRONFORGE DISTRICT)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Ziegler’s Distribution (Lebanon Valley Business Park)</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27 Lebanon Valley Parkway</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Lebanon, PA  17042</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Lancaster County</a:t>
            </a:r>
            <a:r>
              <a:rPr lang="en-US" b="0" i="0" dirty="0">
                <a:solidFill>
                  <a:srgbClr val="000000"/>
                </a:solidFill>
                <a:effectLst/>
                <a:latin typeface="Calibri" panose="020F0502020204030204" pitchFamily="34" charset="0"/>
              </a:rPr>
              <a:t>​ (SUSQUEHANNA DISTRICT)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TBD</a:t>
            </a:r>
          </a:p>
          <a:p>
            <a:pPr algn="l" rtl="0" fontAlgn="base"/>
            <a:r>
              <a:rPr lang="en-US" dirty="0">
                <a:solidFill>
                  <a:srgbClr val="000000"/>
                </a:solidFill>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Lancaster, PA  </a:t>
            </a:r>
            <a:endParaRPr lang="en-US" b="0" i="0" dirty="0">
              <a:solidFill>
                <a:srgbClr val="000000"/>
              </a:solidFill>
              <a:effectLst/>
              <a:latin typeface="Segoe UI" panose="020B0502040204020203" pitchFamily="34" charset="0"/>
            </a:endParaRPr>
          </a:p>
        </p:txBody>
      </p:sp>
      <p:pic>
        <p:nvPicPr>
          <p:cNvPr id="7" name="Picture 6">
            <a:extLst>
              <a:ext uri="{FF2B5EF4-FFF2-40B4-BE49-F238E27FC236}">
                <a16:creationId xmlns:a16="http://schemas.microsoft.com/office/drawing/2014/main" id="{5B49928D-94B6-57E7-E254-04A74A02F3D5}"/>
              </a:ext>
            </a:extLst>
          </p:cNvPr>
          <p:cNvPicPr>
            <a:picLocks noChangeAspect="1"/>
          </p:cNvPicPr>
          <p:nvPr/>
        </p:nvPicPr>
        <p:blipFill>
          <a:blip r:embed="rId5"/>
          <a:stretch>
            <a:fillRect/>
          </a:stretch>
        </p:blipFill>
        <p:spPr>
          <a:xfrm>
            <a:off x="5295805" y="2796466"/>
            <a:ext cx="3794699" cy="3631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2439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DC9EEFC4-4508-3169-86F6-57BB221BFFE4}"/>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4300" y="-28575"/>
            <a:ext cx="9482447" cy="8047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D3FD73-5EF9-C0CF-35F6-12988B40ECB7}"/>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PRODUCT PICK UP</a:t>
            </a:r>
          </a:p>
        </p:txBody>
      </p:sp>
      <p:sp>
        <p:nvSpPr>
          <p:cNvPr id="4" name="TextBox 3">
            <a:extLst>
              <a:ext uri="{FF2B5EF4-FFF2-40B4-BE49-F238E27FC236}">
                <a16:creationId xmlns:a16="http://schemas.microsoft.com/office/drawing/2014/main" id="{2E082B8D-0B44-7E70-F915-61758638628F}"/>
              </a:ext>
            </a:extLst>
          </p:cNvPr>
          <p:cNvSpPr txBox="1"/>
          <p:nvPr/>
        </p:nvSpPr>
        <p:spPr>
          <a:xfrm>
            <a:off x="692457" y="1028165"/>
            <a:ext cx="5994333" cy="3139321"/>
          </a:xfrm>
          <a:prstGeom prst="rect">
            <a:avLst/>
          </a:prstGeom>
          <a:solidFill>
            <a:schemeClr val="accent4">
              <a:lumMod val="20000"/>
              <a:lumOff val="80000"/>
            </a:schemeClr>
          </a:solidFill>
          <a:ln w="57150">
            <a:solidFill>
              <a:schemeClr val="accent1"/>
            </a:solidFill>
          </a:ln>
        </p:spPr>
        <p:txBody>
          <a:bodyPr wrap="none" rtlCol="0">
            <a:spAutoFit/>
          </a:bodyPr>
          <a:lstStyle/>
          <a:p>
            <a:pPr algn="l" rtl="0" fontAlgn="base"/>
            <a:r>
              <a:rPr lang="en-US" b="0" i="0" u="none" strike="noStrike" dirty="0">
                <a:solidFill>
                  <a:srgbClr val="000000"/>
                </a:solidFill>
                <a:effectLst/>
                <a:latin typeface="Calibri" panose="020F0502020204030204" pitchFamily="34" charset="0"/>
              </a:rPr>
              <a:t>     Show &amp; Sell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Initial Order – Scheduled pick up at warehouse of choice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Reorders – Scheduled pick up location TBD</a:t>
            </a:r>
            <a:r>
              <a:rPr lang="en-US" b="0" i="0" dirty="0">
                <a:solidFill>
                  <a:srgbClr val="000000"/>
                </a:solidFill>
                <a:effectLst/>
                <a:latin typeface="Calibri" panose="020F0502020204030204" pitchFamily="34" charset="0"/>
              </a:rPr>
              <a:t>​</a:t>
            </a:r>
          </a:p>
          <a:p>
            <a:pPr algn="l" rtl="0" fontAlgn="base"/>
            <a:r>
              <a:rPr lang="en-US" b="0" i="0" dirty="0">
                <a:solidFill>
                  <a:srgbClr val="000000"/>
                </a:solidFill>
                <a:effectLst/>
                <a:latin typeface="Calibri" panose="020F0502020204030204" pitchFamily="34" charset="0"/>
              </a:rPr>
              <a:t>     Consignment</a:t>
            </a:r>
          </a:p>
          <a:p>
            <a:pPr algn="l" rtl="0" fontAlgn="base"/>
            <a:r>
              <a:rPr lang="en-US" b="0" i="0" dirty="0">
                <a:solidFill>
                  <a:srgbClr val="000000"/>
                </a:solidFill>
                <a:effectLst/>
                <a:latin typeface="Calibri" panose="020F0502020204030204" pitchFamily="34" charset="0"/>
              </a:rPr>
              <a:t>          All consignment – Scheduled pick up at Council Office</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Take Order</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Scheduled pick up at warehouse of choice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 We need volunteers to help at both warehouses!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For sorting and distribution at both warehouses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     Contact Roger Harvey or your District Executive</a:t>
            </a:r>
            <a:endParaRPr lang="en-US" b="0" i="0" dirty="0">
              <a:solidFill>
                <a:srgbClr val="000000"/>
              </a:solidFill>
              <a:effectLst/>
              <a:latin typeface="Segoe UI" panose="020B0502040204020203" pitchFamily="34" charset="0"/>
            </a:endParaRPr>
          </a:p>
        </p:txBody>
      </p:sp>
      <p:sp>
        <p:nvSpPr>
          <p:cNvPr id="6" name="TextBox 5">
            <a:extLst>
              <a:ext uri="{FF2B5EF4-FFF2-40B4-BE49-F238E27FC236}">
                <a16:creationId xmlns:a16="http://schemas.microsoft.com/office/drawing/2014/main" id="{2C720900-F757-ED3D-A472-39201D67B104}"/>
              </a:ext>
            </a:extLst>
          </p:cNvPr>
          <p:cNvSpPr txBox="1"/>
          <p:nvPr/>
        </p:nvSpPr>
        <p:spPr>
          <a:xfrm>
            <a:off x="2752077" y="4151046"/>
            <a:ext cx="6107837" cy="2585323"/>
          </a:xfrm>
          <a:prstGeom prst="rect">
            <a:avLst/>
          </a:prstGeom>
          <a:solidFill>
            <a:schemeClr val="accent4">
              <a:lumMod val="20000"/>
              <a:lumOff val="80000"/>
            </a:schemeClr>
          </a:solidFill>
          <a:ln w="57150">
            <a:solidFill>
              <a:schemeClr val="accent1"/>
            </a:solidFill>
          </a:ln>
        </p:spPr>
        <p:txBody>
          <a:bodyPr wrap="square" rtlCol="0">
            <a:spAutoFit/>
          </a:bodyPr>
          <a:lstStyle/>
          <a:p>
            <a:pPr algn="l" rtl="0" fontAlgn="base"/>
            <a:r>
              <a:rPr lang="en-US" b="0" i="0" u="none" strike="noStrike" dirty="0">
                <a:solidFill>
                  <a:srgbClr val="000000"/>
                </a:solidFill>
                <a:effectLst/>
                <a:latin typeface="Calibri" panose="020F0502020204030204" pitchFamily="34" charset="0"/>
              </a:rPr>
              <a:t>Tips For Pick Up</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Bring your order documents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Bring enough people and vehicles to transport your </a:t>
            </a:r>
            <a:r>
              <a:rPr lang="en-US" b="1" i="0" u="none" strike="noStrike" dirty="0">
                <a:solidFill>
                  <a:srgbClr val="000000"/>
                </a:solidFill>
                <a:effectLst/>
                <a:latin typeface="Calibri" panose="020F0502020204030204" pitchFamily="34" charset="0"/>
              </a:rPr>
              <a:t>ENTIRE</a:t>
            </a:r>
            <a:r>
              <a:rPr lang="en-US" b="0" i="0" u="none" strike="noStrike" dirty="0">
                <a:solidFill>
                  <a:srgbClr val="000000"/>
                </a:solidFill>
                <a:effectLst/>
                <a:latin typeface="Calibri" panose="020F0502020204030204" pitchFamily="34" charset="0"/>
              </a:rPr>
              <a:t> </a:t>
            </a:r>
          </a:p>
          <a:p>
            <a:pPr algn="l" rtl="0" fontAlgn="base"/>
            <a:r>
              <a:rPr lang="en-US" dirty="0">
                <a:solidFill>
                  <a:srgbClr val="000000"/>
                </a:solidFill>
                <a:latin typeface="Calibri" panose="020F0502020204030204" pitchFamily="34" charset="0"/>
              </a:rPr>
              <a:t>     </a:t>
            </a:r>
            <a:r>
              <a:rPr lang="en-US" b="0" i="0" u="none" strike="noStrike" dirty="0">
                <a:solidFill>
                  <a:srgbClr val="000000"/>
                </a:solidFill>
                <a:effectLst/>
                <a:latin typeface="Calibri" panose="020F0502020204030204" pitchFamily="34" charset="0"/>
              </a:rPr>
              <a:t>order</a:t>
            </a:r>
            <a:r>
              <a:rPr lang="en-US" b="0" i="0" dirty="0">
                <a:solidFill>
                  <a:srgbClr val="000000"/>
                </a:solidFill>
                <a:effectLst/>
                <a:latin typeface="Calibri" panose="020F0502020204030204" pitchFamily="34" charset="0"/>
              </a:rPr>
              <a:t>​ in one trip</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Bring help to load your order</a:t>
            </a:r>
            <a:r>
              <a:rPr lang="en-US" b="0" i="0" dirty="0">
                <a:solidFill>
                  <a:srgbClr val="000000"/>
                </a:solidFill>
                <a:effectLst/>
                <a:latin typeface="Calibri" panose="020F0502020204030204" pitchFamily="34" charset="0"/>
              </a:rPr>
              <a:t>​</a:t>
            </a:r>
          </a:p>
          <a:p>
            <a:pPr algn="l" rtl="0" fontAlgn="base">
              <a:buFont typeface="Arial" panose="020B0604020202020204" pitchFamily="34" charset="0"/>
              <a:buChar char="•"/>
            </a:pPr>
            <a:r>
              <a:rPr lang="en-US" dirty="0">
                <a:solidFill>
                  <a:srgbClr val="000000"/>
                </a:solidFill>
                <a:latin typeface="Calibri" panose="020F0502020204030204" pitchFamily="34" charset="0"/>
              </a:rPr>
              <a:t>Empty/organize your vehicle </a:t>
            </a:r>
            <a:r>
              <a:rPr lang="en-US" b="1" dirty="0">
                <a:solidFill>
                  <a:srgbClr val="000000"/>
                </a:solidFill>
                <a:latin typeface="Calibri" panose="020F0502020204030204" pitchFamily="34" charset="0"/>
              </a:rPr>
              <a:t>BEFORE</a:t>
            </a:r>
            <a:r>
              <a:rPr lang="en-US" dirty="0">
                <a:solidFill>
                  <a:srgbClr val="000000"/>
                </a:solidFill>
                <a:latin typeface="Calibri" panose="020F0502020204030204" pitchFamily="34" charset="0"/>
              </a:rPr>
              <a:t> pick up</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INSPECT YOUR PRODUCT FOR DAMAGE</a:t>
            </a:r>
            <a:r>
              <a:rPr lang="en-US" b="0" i="1" dirty="0">
                <a:solidFill>
                  <a:srgbClr val="000000"/>
                </a:solidFill>
                <a:effectLst/>
                <a:latin typeface="Calibri" panose="020F0502020204030204" pitchFamily="34" charset="0"/>
              </a:rPr>
              <a:t>​</a:t>
            </a:r>
            <a:endParaRPr lang="en-US" b="0" i="1" dirty="0">
              <a:solidFill>
                <a:srgbClr val="000000"/>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     (Damaged product MUST be reported to Robin </a:t>
            </a:r>
            <a:r>
              <a:rPr lang="en-US" b="0" i="0" u="none" strike="noStrike" dirty="0" err="1">
                <a:solidFill>
                  <a:srgbClr val="000000"/>
                </a:solidFill>
                <a:effectLst/>
                <a:latin typeface="Calibri" panose="020F0502020204030204" pitchFamily="34" charset="0"/>
              </a:rPr>
              <a:t>Kotzmoyer</a:t>
            </a:r>
            <a:r>
              <a:rPr lang="en-US" b="0" i="0" u="none" strike="noStrike" dirty="0">
                <a:solidFill>
                  <a:srgbClr val="000000"/>
                </a:solidFill>
                <a:effectLst/>
                <a:latin typeface="Calibri" panose="020F0502020204030204" pitchFamily="34" charset="0"/>
              </a:rPr>
              <a:t> &amp;    </a:t>
            </a:r>
          </a:p>
          <a:p>
            <a:pPr algn="l" rtl="0" fontAlgn="base"/>
            <a:r>
              <a:rPr lang="en-US" dirty="0">
                <a:solidFill>
                  <a:srgbClr val="000000"/>
                </a:solidFill>
                <a:latin typeface="Calibri" panose="020F0502020204030204" pitchFamily="34" charset="0"/>
              </a:rPr>
              <a:t>     </a:t>
            </a:r>
            <a:r>
              <a:rPr lang="en-US" b="0" i="0" u="none" strike="noStrike" dirty="0">
                <a:solidFill>
                  <a:srgbClr val="000000"/>
                </a:solidFill>
                <a:effectLst/>
                <a:latin typeface="Calibri" panose="020F0502020204030204" pitchFamily="34" charset="0"/>
              </a:rPr>
              <a:t>returned to the Council Office within 7 days of pick up.)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700378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Box">
            <a:extLst>
              <a:ext uri="{FF2B5EF4-FFF2-40B4-BE49-F238E27FC236}">
                <a16:creationId xmlns:a16="http://schemas.microsoft.com/office/drawing/2014/main" id="{DC9EEFC4-4508-3169-86F6-57BB221BFFE4}"/>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4300" y="-28575"/>
            <a:ext cx="9482447" cy="8047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D3FD73-5EF9-C0CF-35F6-12988B40ECB7}"/>
              </a:ext>
            </a:extLst>
          </p:cNvPr>
          <p:cNvSpPr txBox="1"/>
          <p:nvPr/>
        </p:nvSpPr>
        <p:spPr>
          <a:xfrm>
            <a:off x="201045" y="246635"/>
            <a:ext cx="8741909" cy="761747"/>
          </a:xfrm>
          <a:prstGeom prst="rect">
            <a:avLst/>
          </a:prstGeom>
          <a:solidFill>
            <a:schemeClr val="accent4">
              <a:lumMod val="20000"/>
              <a:lumOff val="80000"/>
            </a:schemeClr>
          </a:solidFill>
          <a:ln w="571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500" b="1" dirty="0"/>
              <a:t>RETURNS</a:t>
            </a:r>
          </a:p>
        </p:txBody>
      </p:sp>
      <p:pic>
        <p:nvPicPr>
          <p:cNvPr id="12290" name="Picture 2" descr="No photo description available.">
            <a:extLst>
              <a:ext uri="{FF2B5EF4-FFF2-40B4-BE49-F238E27FC236}">
                <a16:creationId xmlns:a16="http://schemas.microsoft.com/office/drawing/2014/main" id="{3FAE1730-D757-5F29-40CB-1C7237441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65" y="3265873"/>
            <a:ext cx="4722920" cy="3542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082B8D-0B44-7E70-F915-61758638628F}"/>
              </a:ext>
            </a:extLst>
          </p:cNvPr>
          <p:cNvSpPr txBox="1"/>
          <p:nvPr/>
        </p:nvSpPr>
        <p:spPr>
          <a:xfrm>
            <a:off x="1797726" y="1294497"/>
            <a:ext cx="5548545" cy="2308324"/>
          </a:xfrm>
          <a:prstGeom prst="rect">
            <a:avLst/>
          </a:prstGeom>
          <a:solidFill>
            <a:schemeClr val="accent4">
              <a:lumMod val="20000"/>
              <a:lumOff val="80000"/>
            </a:schemeClr>
          </a:solidFill>
          <a:ln w="57150">
            <a:solidFill>
              <a:schemeClr val="accent1"/>
            </a:solidFill>
          </a:ln>
        </p:spPr>
        <p:txBody>
          <a:bodyPr wrap="square" rtlCol="0">
            <a:spAutoFit/>
          </a:bodyPr>
          <a:lstStyle/>
          <a:p>
            <a:pPr algn="l" rtl="0" fontAlgn="base"/>
            <a:r>
              <a:rPr lang="en-US" b="0" i="0" u="none" strike="noStrike" dirty="0">
                <a:solidFill>
                  <a:srgbClr val="000000"/>
                </a:solidFill>
                <a:effectLst/>
                <a:latin typeface="Calibri" panose="020F0502020204030204" pitchFamily="34" charset="0"/>
              </a:rPr>
              <a:t>Show &amp; Sell Returns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ONLY the designated Warehouse</a:t>
            </a:r>
            <a:r>
              <a:rPr lang="en-US" b="0" i="0" dirty="0">
                <a:solidFill>
                  <a:srgbClr val="000000"/>
                </a:solidFill>
                <a:effectLst/>
                <a:latin typeface="Calibri" panose="020F0502020204030204" pitchFamily="34" charset="0"/>
              </a:rPr>
              <a:t>​ (TBD)</a:t>
            </a:r>
            <a:endParaRPr lang="en-US" b="0" i="0" dirty="0">
              <a:solidFill>
                <a:srgbClr val="000000"/>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          (Do not return popcorn to the Council Office)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Thursday, 10/13/22 – times will be scheduled</a:t>
            </a:r>
            <a:r>
              <a:rPr lang="en-US" b="0" i="0" dirty="0">
                <a:solidFill>
                  <a:srgbClr val="000000"/>
                </a:solidFill>
                <a:effectLst/>
                <a:latin typeface="Calibri" panose="020F0502020204030204" pitchFamily="34" charset="0"/>
              </a:rPr>
              <a:t>​</a:t>
            </a:r>
          </a:p>
          <a:p>
            <a:pPr lvl="1" fontAlgn="base">
              <a:buFont typeface="Arial" panose="020B0604020202020204" pitchFamily="34" charset="0"/>
              <a:buChar char="•"/>
            </a:pPr>
            <a:r>
              <a:rPr lang="en-US" dirty="0">
                <a:solidFill>
                  <a:srgbClr val="000000"/>
                </a:solidFill>
                <a:latin typeface="Calibri" panose="020F0502020204030204" pitchFamily="34" charset="0"/>
              </a:rPr>
              <a:t>Friday, 10/14/22 – times will be scheduled</a:t>
            </a:r>
            <a:endParaRPr lang="en-US"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Damaged product will not be accepted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Do not tape opened boxes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Return product in original cases</a:t>
            </a: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90084F23-7EA8-6799-208C-AD9331B35D66}"/>
              </a:ext>
            </a:extLst>
          </p:cNvPr>
          <p:cNvPicPr>
            <a:picLocks noChangeAspect="1"/>
          </p:cNvPicPr>
          <p:nvPr/>
        </p:nvPicPr>
        <p:blipFill>
          <a:blip r:embed="rId5"/>
          <a:stretch>
            <a:fillRect/>
          </a:stretch>
        </p:blipFill>
        <p:spPr>
          <a:xfrm>
            <a:off x="6320901" y="2959864"/>
            <a:ext cx="2326204" cy="3511251"/>
          </a:xfrm>
          <a:prstGeom prst="rect">
            <a:avLst/>
          </a:prstGeom>
        </p:spPr>
      </p:pic>
    </p:spTree>
    <p:extLst>
      <p:ext uri="{BB962C8B-B14F-4D97-AF65-F5344CB8AC3E}">
        <p14:creationId xmlns:p14="http://schemas.microsoft.com/office/powerpoint/2010/main" val="94523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679816-C9E2-8AE2-9DDE-4392E69833C7}"/>
              </a:ext>
            </a:extLst>
          </p:cNvPr>
          <p:cNvSpPr/>
          <p:nvPr/>
        </p:nvSpPr>
        <p:spPr>
          <a:xfrm>
            <a:off x="0" y="0"/>
            <a:ext cx="9144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A7B36B-1B63-9B13-5187-6ABBEADDFCB2}"/>
              </a:ext>
            </a:extLst>
          </p:cNvPr>
          <p:cNvPicPr>
            <a:picLocks noChangeAspect="1"/>
          </p:cNvPicPr>
          <p:nvPr/>
        </p:nvPicPr>
        <p:blipFill>
          <a:blip r:embed="rId3"/>
          <a:stretch>
            <a:fillRect/>
          </a:stretch>
        </p:blipFill>
        <p:spPr>
          <a:xfrm>
            <a:off x="0" y="905226"/>
            <a:ext cx="9144000" cy="5047548"/>
          </a:xfrm>
          <a:prstGeom prst="rect">
            <a:avLst/>
          </a:prstGeom>
        </p:spPr>
      </p:pic>
    </p:spTree>
    <p:extLst>
      <p:ext uri="{BB962C8B-B14F-4D97-AF65-F5344CB8AC3E}">
        <p14:creationId xmlns:p14="http://schemas.microsoft.com/office/powerpoint/2010/main" val="129921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679816-C9E2-8AE2-9DDE-4392E69833C7}"/>
              </a:ext>
            </a:extLst>
          </p:cNvPr>
          <p:cNvSpPr/>
          <p:nvPr/>
        </p:nvSpPr>
        <p:spPr>
          <a:xfrm>
            <a:off x="0" y="0"/>
            <a:ext cx="9144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B0A8F5-43D8-78A6-62A9-4FD64DE33894}"/>
              </a:ext>
            </a:extLst>
          </p:cNvPr>
          <p:cNvPicPr>
            <a:picLocks noChangeAspect="1"/>
          </p:cNvPicPr>
          <p:nvPr/>
        </p:nvPicPr>
        <p:blipFill>
          <a:blip r:embed="rId3"/>
          <a:stretch>
            <a:fillRect/>
          </a:stretch>
        </p:blipFill>
        <p:spPr>
          <a:xfrm>
            <a:off x="0" y="899410"/>
            <a:ext cx="9144000" cy="5059180"/>
          </a:xfrm>
          <a:prstGeom prst="rect">
            <a:avLst/>
          </a:prstGeom>
        </p:spPr>
      </p:pic>
    </p:spTree>
    <p:extLst>
      <p:ext uri="{BB962C8B-B14F-4D97-AF65-F5344CB8AC3E}">
        <p14:creationId xmlns:p14="http://schemas.microsoft.com/office/powerpoint/2010/main" val="271934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E37C2E-F279-2470-F9C0-0112569FF0C4}"/>
              </a:ext>
            </a:extLst>
          </p:cNvPr>
          <p:cNvPicPr>
            <a:picLocks noChangeAspect="1"/>
          </p:cNvPicPr>
          <p:nvPr/>
        </p:nvPicPr>
        <p:blipFill>
          <a:blip r:embed="rId3"/>
          <a:stretch>
            <a:fillRect/>
          </a:stretch>
        </p:blipFill>
        <p:spPr>
          <a:xfrm>
            <a:off x="0" y="897334"/>
            <a:ext cx="9144000" cy="5063331"/>
          </a:xfrm>
          <a:prstGeom prst="rect">
            <a:avLst/>
          </a:prstGeom>
        </p:spPr>
      </p:pic>
    </p:spTree>
    <p:extLst>
      <p:ext uri="{BB962C8B-B14F-4D97-AF65-F5344CB8AC3E}">
        <p14:creationId xmlns:p14="http://schemas.microsoft.com/office/powerpoint/2010/main" val="927258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2B6952-1BA4-569C-4EF3-C79BF566BD6B}"/>
              </a:ext>
            </a:extLst>
          </p:cNvPr>
          <p:cNvSpPr txBox="1"/>
          <p:nvPr/>
        </p:nvSpPr>
        <p:spPr>
          <a:xfrm>
            <a:off x="0" y="-51954"/>
            <a:ext cx="9169977" cy="6909954"/>
          </a:xfrm>
          <a:prstGeom prst="rect">
            <a:avLst/>
          </a:prstGeom>
          <a:blipFill>
            <a:blip r:embed="rId3">
              <a:alphaModFix amt="70000"/>
            </a:blip>
            <a:tile tx="0" ty="0" sx="100000" sy="100000" flip="none" algn="tl"/>
          </a:blipFill>
        </p:spPr>
        <p:txBody>
          <a:bodyPr wrap="square" rtlCol="0">
            <a:spAutoFit/>
          </a:bodyPr>
          <a:lstStyle/>
          <a:p>
            <a:endParaRPr lang="en-US" sz="1350" dirty="0"/>
          </a:p>
        </p:txBody>
      </p:sp>
      <p:sp>
        <p:nvSpPr>
          <p:cNvPr id="3" name="TextBox 2">
            <a:extLst>
              <a:ext uri="{FF2B5EF4-FFF2-40B4-BE49-F238E27FC236}">
                <a16:creationId xmlns:a16="http://schemas.microsoft.com/office/drawing/2014/main" id="{1B4434E9-4A47-0552-9F05-EFF6FA9CD6BF}"/>
              </a:ext>
            </a:extLst>
          </p:cNvPr>
          <p:cNvSpPr txBox="1"/>
          <p:nvPr/>
        </p:nvSpPr>
        <p:spPr>
          <a:xfrm>
            <a:off x="273195" y="397366"/>
            <a:ext cx="6960870" cy="1200329"/>
          </a:xfrm>
          <a:prstGeom prst="rect">
            <a:avLst/>
          </a:prstGeom>
          <a:noFill/>
        </p:spPr>
        <p:txBody>
          <a:bodyPr wrap="square" rtlCol="0">
            <a:spAutoFit/>
          </a:bodyPr>
          <a:lstStyle/>
          <a:p>
            <a:r>
              <a:rPr lang="en-US" sz="3600" b="1"/>
              <a:t>SCOUTING IS POSSIBLE BECAUSE OF SCOUTERS LIKE YOU!</a:t>
            </a:r>
            <a:endParaRPr lang="en-US" sz="3600" b="1" dirty="0"/>
          </a:p>
        </p:txBody>
      </p:sp>
      <p:pic>
        <p:nvPicPr>
          <p:cNvPr id="5" name="Picture 4">
            <a:extLst>
              <a:ext uri="{FF2B5EF4-FFF2-40B4-BE49-F238E27FC236}">
                <a16:creationId xmlns:a16="http://schemas.microsoft.com/office/drawing/2014/main" id="{0ADBA5A1-2E40-4E2C-7201-48E13571A2EC}"/>
              </a:ext>
            </a:extLst>
          </p:cNvPr>
          <p:cNvPicPr>
            <a:picLocks noChangeAspect="1"/>
          </p:cNvPicPr>
          <p:nvPr/>
        </p:nvPicPr>
        <p:blipFill>
          <a:blip r:embed="rId4"/>
          <a:stretch>
            <a:fillRect/>
          </a:stretch>
        </p:blipFill>
        <p:spPr>
          <a:xfrm>
            <a:off x="2703729" y="1957630"/>
            <a:ext cx="4167813" cy="2311643"/>
          </a:xfrm>
          <a:prstGeom prst="rect">
            <a:avLst/>
          </a:prstGeom>
        </p:spPr>
      </p:pic>
      <p:pic>
        <p:nvPicPr>
          <p:cNvPr id="8196" name="Picture 4" descr="May be an image of outdoors">
            <a:extLst>
              <a:ext uri="{FF2B5EF4-FFF2-40B4-BE49-F238E27FC236}">
                <a16:creationId xmlns:a16="http://schemas.microsoft.com/office/drawing/2014/main" id="{CCE1C6E2-4A18-3BE1-8C79-2CA7DCE48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2659" y="1065880"/>
            <a:ext cx="2426693" cy="245267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y be an image of one or more people, people standing and outdoors">
            <a:extLst>
              <a:ext uri="{FF2B5EF4-FFF2-40B4-BE49-F238E27FC236}">
                <a16:creationId xmlns:a16="http://schemas.microsoft.com/office/drawing/2014/main" id="{F845F4AC-6A42-09B6-A23A-3C4A7A7922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245" y="3790271"/>
            <a:ext cx="2280668" cy="28594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AF2AAF-98D4-8C5D-59F6-2C1D721C802F}"/>
              </a:ext>
            </a:extLst>
          </p:cNvPr>
          <p:cNvPicPr>
            <a:picLocks noChangeAspect="1"/>
          </p:cNvPicPr>
          <p:nvPr/>
        </p:nvPicPr>
        <p:blipFill>
          <a:blip r:embed="rId7"/>
          <a:stretch>
            <a:fillRect/>
          </a:stretch>
        </p:blipFill>
        <p:spPr>
          <a:xfrm>
            <a:off x="427211" y="4447281"/>
            <a:ext cx="3120343" cy="2144493"/>
          </a:xfrm>
          <a:prstGeom prst="rect">
            <a:avLst/>
          </a:prstGeom>
        </p:spPr>
      </p:pic>
      <p:pic>
        <p:nvPicPr>
          <p:cNvPr id="7" name="Picture 6">
            <a:extLst>
              <a:ext uri="{FF2B5EF4-FFF2-40B4-BE49-F238E27FC236}">
                <a16:creationId xmlns:a16="http://schemas.microsoft.com/office/drawing/2014/main" id="{B52586D9-0007-45A2-E616-385EC1EA01BC}"/>
              </a:ext>
            </a:extLst>
          </p:cNvPr>
          <p:cNvPicPr>
            <a:picLocks noChangeAspect="1"/>
          </p:cNvPicPr>
          <p:nvPr/>
        </p:nvPicPr>
        <p:blipFill>
          <a:blip r:embed="rId8"/>
          <a:stretch>
            <a:fillRect/>
          </a:stretch>
        </p:blipFill>
        <p:spPr>
          <a:xfrm>
            <a:off x="205451" y="1778166"/>
            <a:ext cx="2818664" cy="2525484"/>
          </a:xfrm>
          <a:prstGeom prst="rect">
            <a:avLst/>
          </a:prstGeom>
        </p:spPr>
      </p:pic>
      <p:pic>
        <p:nvPicPr>
          <p:cNvPr id="11" name="Picture 10">
            <a:extLst>
              <a:ext uri="{FF2B5EF4-FFF2-40B4-BE49-F238E27FC236}">
                <a16:creationId xmlns:a16="http://schemas.microsoft.com/office/drawing/2014/main" id="{5CB8A8C2-5F57-A5A6-63DC-79B64E370E7B}"/>
              </a:ext>
            </a:extLst>
          </p:cNvPr>
          <p:cNvPicPr>
            <a:picLocks noChangeAspect="1"/>
          </p:cNvPicPr>
          <p:nvPr/>
        </p:nvPicPr>
        <p:blipFill>
          <a:blip r:embed="rId9"/>
          <a:stretch>
            <a:fillRect/>
          </a:stretch>
        </p:blipFill>
        <p:spPr>
          <a:xfrm>
            <a:off x="3313911" y="4055449"/>
            <a:ext cx="3018936" cy="2129301"/>
          </a:xfrm>
          <a:prstGeom prst="rect">
            <a:avLst/>
          </a:prstGeom>
        </p:spPr>
      </p:pic>
    </p:spTree>
    <p:extLst>
      <p:ext uri="{BB962C8B-B14F-4D97-AF65-F5344CB8AC3E}">
        <p14:creationId xmlns:p14="http://schemas.microsoft.com/office/powerpoint/2010/main" val="1765042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E37C2E-F279-2470-F9C0-0112569FF0C4}"/>
              </a:ext>
            </a:extLst>
          </p:cNvPr>
          <p:cNvPicPr>
            <a:picLocks noChangeAspect="1"/>
          </p:cNvPicPr>
          <p:nvPr/>
        </p:nvPicPr>
        <p:blipFill>
          <a:blip r:embed="rId3"/>
          <a:stretch>
            <a:fillRect/>
          </a:stretch>
        </p:blipFill>
        <p:spPr>
          <a:xfrm>
            <a:off x="0" y="897334"/>
            <a:ext cx="9144000" cy="5063331"/>
          </a:xfrm>
          <a:prstGeom prst="rect">
            <a:avLst/>
          </a:prstGeom>
        </p:spPr>
      </p:pic>
      <p:sp>
        <p:nvSpPr>
          <p:cNvPr id="3" name="Rectangle 2">
            <a:extLst>
              <a:ext uri="{FF2B5EF4-FFF2-40B4-BE49-F238E27FC236}">
                <a16:creationId xmlns:a16="http://schemas.microsoft.com/office/drawing/2014/main" id="{BA5C07B7-015A-29E9-484D-BC0535C10019}"/>
              </a:ext>
            </a:extLst>
          </p:cNvPr>
          <p:cNvSpPr/>
          <p:nvPr/>
        </p:nvSpPr>
        <p:spPr>
          <a:xfrm>
            <a:off x="224032" y="3904663"/>
            <a:ext cx="3602244" cy="1015663"/>
          </a:xfrm>
          <a:prstGeom prst="rect">
            <a:avLst/>
          </a:prstGeom>
          <a:noFill/>
        </p:spPr>
        <p:txBody>
          <a:bodyPr wrap="square" lIns="91440" tIns="45720" rIns="91440" bIns="45720">
            <a:spAutoFit/>
          </a:bodyPr>
          <a:lstStyle/>
          <a:p>
            <a:r>
              <a:rPr lang="en-US" sz="3000" b="1" dirty="0">
                <a:ln w="9525">
                  <a:solidFill>
                    <a:schemeClr val="bg1"/>
                  </a:solidFill>
                  <a:prstDash val="solid"/>
                </a:ln>
                <a:effectLst>
                  <a:outerShdw blurRad="38100" dist="38100" dir="2700000" algn="tl">
                    <a:srgbClr val="000000">
                      <a:alpha val="43137"/>
                    </a:srgbClr>
                  </a:outerShdw>
                </a:effectLst>
              </a:rPr>
              <a:t>PRIZE SAMPLE</a:t>
            </a:r>
          </a:p>
          <a:p>
            <a:r>
              <a:rPr lang="en-US" sz="3000" b="1" cap="none" spc="0" dirty="0">
                <a:ln w="9525">
                  <a:solidFill>
                    <a:schemeClr val="bg1"/>
                  </a:solidFill>
                  <a:prstDash val="solid"/>
                </a:ln>
                <a:solidFill>
                  <a:schemeClr val="tx1"/>
                </a:solidFill>
                <a:effectLst>
                  <a:outerShdw blurRad="38100" dist="38100" dir="2700000" algn="tl">
                    <a:srgbClr val="000000">
                      <a:alpha val="43137"/>
                    </a:srgbClr>
                  </a:outerShdw>
                </a:effectLst>
              </a:rPr>
              <a:t>RESERVATION FORM</a:t>
            </a:r>
          </a:p>
        </p:txBody>
      </p:sp>
      <p:sp>
        <p:nvSpPr>
          <p:cNvPr id="5" name="Rectangle 4">
            <a:extLst>
              <a:ext uri="{FF2B5EF4-FFF2-40B4-BE49-F238E27FC236}">
                <a16:creationId xmlns:a16="http://schemas.microsoft.com/office/drawing/2014/main" id="{2C1B8F9F-AD33-02BF-3C53-63A02C2C0A24}"/>
              </a:ext>
            </a:extLst>
          </p:cNvPr>
          <p:cNvSpPr/>
          <p:nvPr/>
        </p:nvSpPr>
        <p:spPr>
          <a:xfrm>
            <a:off x="570262" y="4833707"/>
            <a:ext cx="3602244" cy="1015663"/>
          </a:xfrm>
          <a:prstGeom prst="rect">
            <a:avLst/>
          </a:prstGeom>
          <a:noFill/>
        </p:spPr>
        <p:txBody>
          <a:bodyPr wrap="square" lIns="91440" tIns="45720" rIns="91440" bIns="45720">
            <a:spAutoFit/>
          </a:bodyPr>
          <a:lstStyle/>
          <a:p>
            <a:r>
              <a:rPr lang="en-US" sz="3000" b="1" dirty="0">
                <a:ln w="9525">
                  <a:solidFill>
                    <a:schemeClr val="bg1"/>
                  </a:solidFill>
                  <a:prstDash val="solid"/>
                </a:ln>
                <a:effectLst>
                  <a:outerShdw blurRad="38100" dist="38100" dir="2700000" algn="tl">
                    <a:srgbClr val="000000">
                      <a:alpha val="43137"/>
                    </a:srgbClr>
                  </a:outerShdw>
                </a:effectLst>
              </a:rPr>
              <a:t>POPCORN MACHINE</a:t>
            </a:r>
          </a:p>
          <a:p>
            <a:r>
              <a:rPr lang="en-US" sz="3000" b="1" cap="none" spc="0" dirty="0">
                <a:ln w="9525">
                  <a:solidFill>
                    <a:schemeClr val="bg1"/>
                  </a:solidFill>
                  <a:prstDash val="solid"/>
                </a:ln>
                <a:solidFill>
                  <a:schemeClr val="tx1"/>
                </a:solidFill>
                <a:effectLst>
                  <a:outerShdw blurRad="38100" dist="38100" dir="2700000" algn="tl">
                    <a:srgbClr val="000000">
                      <a:alpha val="43137"/>
                    </a:srgbClr>
                  </a:outerShdw>
                </a:effectLst>
              </a:rPr>
              <a:t>RESERVATION FORM</a:t>
            </a:r>
          </a:p>
        </p:txBody>
      </p:sp>
    </p:spTree>
    <p:extLst>
      <p:ext uri="{BB962C8B-B14F-4D97-AF65-F5344CB8AC3E}">
        <p14:creationId xmlns:p14="http://schemas.microsoft.com/office/powerpoint/2010/main" val="4155422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D0B6EF-6227-7082-14E0-73790FEABD12}"/>
              </a:ext>
            </a:extLst>
          </p:cNvPr>
          <p:cNvPicPr>
            <a:picLocks noChangeAspect="1"/>
          </p:cNvPicPr>
          <p:nvPr/>
        </p:nvPicPr>
        <p:blipFill>
          <a:blip r:embed="rId3"/>
          <a:stretch>
            <a:fillRect/>
          </a:stretch>
        </p:blipFill>
        <p:spPr>
          <a:xfrm>
            <a:off x="0" y="918882"/>
            <a:ext cx="9144000" cy="5020235"/>
          </a:xfrm>
          <a:prstGeom prst="rect">
            <a:avLst/>
          </a:prstGeom>
        </p:spPr>
      </p:pic>
    </p:spTree>
    <p:extLst>
      <p:ext uri="{BB962C8B-B14F-4D97-AF65-F5344CB8AC3E}">
        <p14:creationId xmlns:p14="http://schemas.microsoft.com/office/powerpoint/2010/main" val="1060063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CBC857-F33E-D9A8-D2C7-E55F3F8E1CB6}"/>
              </a:ext>
            </a:extLst>
          </p:cNvPr>
          <p:cNvPicPr>
            <a:picLocks noChangeAspect="1"/>
          </p:cNvPicPr>
          <p:nvPr/>
        </p:nvPicPr>
        <p:blipFill>
          <a:blip r:embed="rId3"/>
          <a:stretch>
            <a:fillRect/>
          </a:stretch>
        </p:blipFill>
        <p:spPr>
          <a:xfrm>
            <a:off x="0" y="913091"/>
            <a:ext cx="9144000" cy="5031817"/>
          </a:xfrm>
          <a:prstGeom prst="rect">
            <a:avLst/>
          </a:prstGeom>
        </p:spPr>
      </p:pic>
    </p:spTree>
    <p:extLst>
      <p:ext uri="{BB962C8B-B14F-4D97-AF65-F5344CB8AC3E}">
        <p14:creationId xmlns:p14="http://schemas.microsoft.com/office/powerpoint/2010/main" val="1219277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E2DEF2-82D4-C2A3-0980-0492A1A4850D}"/>
              </a:ext>
            </a:extLst>
          </p:cNvPr>
          <p:cNvPicPr>
            <a:picLocks noChangeAspect="1"/>
          </p:cNvPicPr>
          <p:nvPr/>
        </p:nvPicPr>
        <p:blipFill>
          <a:blip r:embed="rId3"/>
          <a:stretch>
            <a:fillRect/>
          </a:stretch>
        </p:blipFill>
        <p:spPr>
          <a:xfrm>
            <a:off x="0" y="907291"/>
            <a:ext cx="9144000" cy="5043417"/>
          </a:xfrm>
          <a:prstGeom prst="rect">
            <a:avLst/>
          </a:prstGeom>
        </p:spPr>
      </p:pic>
    </p:spTree>
    <p:extLst>
      <p:ext uri="{BB962C8B-B14F-4D97-AF65-F5344CB8AC3E}">
        <p14:creationId xmlns:p14="http://schemas.microsoft.com/office/powerpoint/2010/main" val="1342693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D28BEC-0733-553C-1406-648FEF5481CE}"/>
              </a:ext>
            </a:extLst>
          </p:cNvPr>
          <p:cNvPicPr>
            <a:picLocks noChangeAspect="1"/>
          </p:cNvPicPr>
          <p:nvPr/>
        </p:nvPicPr>
        <p:blipFill>
          <a:blip r:embed="rId3"/>
          <a:stretch>
            <a:fillRect/>
          </a:stretch>
        </p:blipFill>
        <p:spPr>
          <a:xfrm>
            <a:off x="0" y="909734"/>
            <a:ext cx="9144000" cy="5038531"/>
          </a:xfrm>
          <a:prstGeom prst="rect">
            <a:avLst/>
          </a:prstGeom>
        </p:spPr>
      </p:pic>
    </p:spTree>
    <p:extLst>
      <p:ext uri="{BB962C8B-B14F-4D97-AF65-F5344CB8AC3E}">
        <p14:creationId xmlns:p14="http://schemas.microsoft.com/office/powerpoint/2010/main" val="2793302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991918-7D84-BE98-5DFA-44E340F937BD}"/>
              </a:ext>
            </a:extLst>
          </p:cNvPr>
          <p:cNvPicPr>
            <a:picLocks noChangeAspect="1"/>
          </p:cNvPicPr>
          <p:nvPr/>
        </p:nvPicPr>
        <p:blipFill>
          <a:blip r:embed="rId3"/>
          <a:stretch>
            <a:fillRect/>
          </a:stretch>
        </p:blipFill>
        <p:spPr>
          <a:xfrm>
            <a:off x="0" y="889000"/>
            <a:ext cx="9144000" cy="5080000"/>
          </a:xfrm>
          <a:prstGeom prst="rect">
            <a:avLst/>
          </a:prstGeom>
        </p:spPr>
      </p:pic>
    </p:spTree>
    <p:extLst>
      <p:ext uri="{BB962C8B-B14F-4D97-AF65-F5344CB8AC3E}">
        <p14:creationId xmlns:p14="http://schemas.microsoft.com/office/powerpoint/2010/main" val="2577901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1DFDA-EFA8-B4DC-0265-E6EF1F96ECE1}"/>
              </a:ext>
            </a:extLst>
          </p:cNvPr>
          <p:cNvSpPr/>
          <p:nvPr/>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BCB343-2DC2-AC2A-4346-E9AF75871BCE}"/>
              </a:ext>
            </a:extLst>
          </p:cNvPr>
          <p:cNvPicPr>
            <a:picLocks noChangeAspect="1"/>
          </p:cNvPicPr>
          <p:nvPr/>
        </p:nvPicPr>
        <p:blipFill>
          <a:blip r:embed="rId3"/>
          <a:stretch>
            <a:fillRect/>
          </a:stretch>
        </p:blipFill>
        <p:spPr>
          <a:xfrm>
            <a:off x="0" y="896067"/>
            <a:ext cx="9144000" cy="5065866"/>
          </a:xfrm>
          <a:prstGeom prst="rect">
            <a:avLst/>
          </a:prstGeom>
        </p:spPr>
      </p:pic>
    </p:spTree>
    <p:extLst>
      <p:ext uri="{BB962C8B-B14F-4D97-AF65-F5344CB8AC3E}">
        <p14:creationId xmlns:p14="http://schemas.microsoft.com/office/powerpoint/2010/main" val="3817964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394-CA1D-CDFF-BD58-C1FDC2047DDF}"/>
              </a:ext>
            </a:extLst>
          </p:cNvPr>
          <p:cNvSpPr>
            <a:spLocks noGrp="1"/>
          </p:cNvSpPr>
          <p:nvPr>
            <p:ph type="ctrTitle"/>
          </p:nvPr>
        </p:nvSpPr>
        <p:spPr>
          <a:xfrm>
            <a:off x="5391039" y="1881610"/>
            <a:ext cx="3619853" cy="2538810"/>
          </a:xfrm>
        </p:spPr>
        <p:txBody>
          <a:bodyPr anchor="b">
            <a:noAutofit/>
          </a:bodyPr>
          <a:lstStyle/>
          <a:p>
            <a:r>
              <a:rPr lang="en-US" sz="5400" b="1" dirty="0"/>
              <a:t>2022 FALL PRODUCT SALE</a:t>
            </a:r>
          </a:p>
        </p:txBody>
      </p:sp>
      <p:sp>
        <p:nvSpPr>
          <p:cNvPr id="3" name="Subtitle 2">
            <a:extLst>
              <a:ext uri="{FF2B5EF4-FFF2-40B4-BE49-F238E27FC236}">
                <a16:creationId xmlns:a16="http://schemas.microsoft.com/office/drawing/2014/main" id="{600CCF0F-E84D-98CE-D87E-610A53FBAA38}"/>
              </a:ext>
            </a:extLst>
          </p:cNvPr>
          <p:cNvSpPr>
            <a:spLocks noGrp="1"/>
          </p:cNvSpPr>
          <p:nvPr>
            <p:ph type="subTitle" idx="1"/>
          </p:nvPr>
        </p:nvSpPr>
        <p:spPr>
          <a:xfrm>
            <a:off x="5598459" y="4654867"/>
            <a:ext cx="3065479" cy="626450"/>
          </a:xfrm>
        </p:spPr>
        <p:txBody>
          <a:bodyPr anchor="t">
            <a:noAutofit/>
          </a:bodyPr>
          <a:lstStyle/>
          <a:p>
            <a:pPr algn="l"/>
            <a:r>
              <a:rPr lang="en-US" sz="3300" dirty="0"/>
              <a:t>PA Dutch Council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37987F67-3C1E-1E09-0C24-A0D200E1313E}"/>
              </a:ext>
            </a:extLst>
          </p:cNvPr>
          <p:cNvPicPr>
            <a:picLocks noChangeAspect="1"/>
          </p:cNvPicPr>
          <p:nvPr/>
        </p:nvPicPr>
        <p:blipFill rotWithShape="1">
          <a:blip r:embed="rId3"/>
          <a:srcRect r="845" b="1"/>
          <a:stretch/>
        </p:blipFill>
        <p:spPr>
          <a:xfrm>
            <a:off x="-6415" y="857250"/>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94E2882D-C8F6-22C5-7727-068BAAD4EE80}"/>
              </a:ext>
            </a:extLst>
          </p:cNvPr>
          <p:cNvSpPr txBox="1"/>
          <p:nvPr/>
        </p:nvSpPr>
        <p:spPr>
          <a:xfrm>
            <a:off x="678517" y="1881610"/>
            <a:ext cx="4264244" cy="1015663"/>
          </a:xfrm>
          <a:prstGeom prst="rect">
            <a:avLst/>
          </a:prstGeom>
          <a:noFill/>
        </p:spPr>
        <p:txBody>
          <a:bodyPr wrap="none" rtlCol="0">
            <a:spAutoFit/>
          </a:bodyPr>
          <a:lstStyle/>
          <a:p>
            <a:r>
              <a:rPr lang="en-US" sz="6000" b="1" dirty="0">
                <a:ln>
                  <a:solidFill>
                    <a:schemeClr val="bg1"/>
                  </a:solidFill>
                </a:ln>
              </a:rPr>
              <a:t>THANK YOU!</a:t>
            </a:r>
          </a:p>
        </p:txBody>
      </p:sp>
    </p:spTree>
    <p:extLst>
      <p:ext uri="{BB962C8B-B14F-4D97-AF65-F5344CB8AC3E}">
        <p14:creationId xmlns:p14="http://schemas.microsoft.com/office/powerpoint/2010/main" val="1617010911"/>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394-CA1D-CDFF-BD58-C1FDC2047DDF}"/>
              </a:ext>
            </a:extLst>
          </p:cNvPr>
          <p:cNvSpPr>
            <a:spLocks noGrp="1"/>
          </p:cNvSpPr>
          <p:nvPr>
            <p:ph type="ctrTitle"/>
          </p:nvPr>
        </p:nvSpPr>
        <p:spPr>
          <a:xfrm>
            <a:off x="5391039" y="1881610"/>
            <a:ext cx="3619853" cy="2538810"/>
          </a:xfrm>
        </p:spPr>
        <p:txBody>
          <a:bodyPr anchor="b">
            <a:noAutofit/>
          </a:bodyPr>
          <a:lstStyle/>
          <a:p>
            <a:r>
              <a:rPr lang="en-US" sz="5400" b="1" dirty="0"/>
              <a:t>2022 FALL PRODUCT SALE</a:t>
            </a:r>
          </a:p>
        </p:txBody>
      </p:sp>
      <p:sp>
        <p:nvSpPr>
          <p:cNvPr id="3" name="Subtitle 2">
            <a:extLst>
              <a:ext uri="{FF2B5EF4-FFF2-40B4-BE49-F238E27FC236}">
                <a16:creationId xmlns:a16="http://schemas.microsoft.com/office/drawing/2014/main" id="{600CCF0F-E84D-98CE-D87E-610A53FBAA38}"/>
              </a:ext>
            </a:extLst>
          </p:cNvPr>
          <p:cNvSpPr>
            <a:spLocks noGrp="1"/>
          </p:cNvSpPr>
          <p:nvPr>
            <p:ph type="subTitle" idx="1"/>
          </p:nvPr>
        </p:nvSpPr>
        <p:spPr>
          <a:xfrm>
            <a:off x="5598459" y="4654867"/>
            <a:ext cx="3065479" cy="626450"/>
          </a:xfrm>
        </p:spPr>
        <p:txBody>
          <a:bodyPr anchor="t">
            <a:noAutofit/>
          </a:bodyPr>
          <a:lstStyle/>
          <a:p>
            <a:pPr algn="l"/>
            <a:r>
              <a:rPr lang="en-US" sz="3300" dirty="0"/>
              <a:t>PA Dutch Council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37987F67-3C1E-1E09-0C24-A0D200E1313E}"/>
              </a:ext>
            </a:extLst>
          </p:cNvPr>
          <p:cNvPicPr>
            <a:picLocks noChangeAspect="1"/>
          </p:cNvPicPr>
          <p:nvPr/>
        </p:nvPicPr>
        <p:blipFill rotWithShape="1">
          <a:blip r:embed="rId3"/>
          <a:srcRect r="845" b="1"/>
          <a:stretch/>
        </p:blipFill>
        <p:spPr>
          <a:xfrm>
            <a:off x="-6415" y="857250"/>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94E2882D-C8F6-22C5-7727-068BAAD4EE80}"/>
              </a:ext>
            </a:extLst>
          </p:cNvPr>
          <p:cNvSpPr txBox="1"/>
          <p:nvPr/>
        </p:nvSpPr>
        <p:spPr>
          <a:xfrm>
            <a:off x="412187" y="1881610"/>
            <a:ext cx="4271747" cy="1015663"/>
          </a:xfrm>
          <a:prstGeom prst="rect">
            <a:avLst/>
          </a:prstGeom>
          <a:noFill/>
        </p:spPr>
        <p:txBody>
          <a:bodyPr wrap="none" rtlCol="0">
            <a:spAutoFit/>
          </a:bodyPr>
          <a:lstStyle/>
          <a:p>
            <a:r>
              <a:rPr lang="en-US" sz="6000" b="1" dirty="0">
                <a:ln>
                  <a:solidFill>
                    <a:schemeClr val="bg1"/>
                  </a:solidFill>
                </a:ln>
              </a:rPr>
              <a:t>QUESTIONS?</a:t>
            </a:r>
          </a:p>
        </p:txBody>
      </p:sp>
    </p:spTree>
    <p:extLst>
      <p:ext uri="{BB962C8B-B14F-4D97-AF65-F5344CB8AC3E}">
        <p14:creationId xmlns:p14="http://schemas.microsoft.com/office/powerpoint/2010/main" val="229780191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xt Box">
            <a:extLst>
              <a:ext uri="{FF2B5EF4-FFF2-40B4-BE49-F238E27FC236}">
                <a16:creationId xmlns:a16="http://schemas.microsoft.com/office/drawing/2014/main" id="{1090BC78-ABB6-05A1-846B-868B512F7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3" name="Explosion: 8 Points 2">
            <a:extLst>
              <a:ext uri="{FF2B5EF4-FFF2-40B4-BE49-F238E27FC236}">
                <a16:creationId xmlns:a16="http://schemas.microsoft.com/office/drawing/2014/main" id="{BEE95390-D9E9-923D-1266-84BCB7999DD7}"/>
              </a:ext>
            </a:extLst>
          </p:cNvPr>
          <p:cNvSpPr/>
          <p:nvPr/>
        </p:nvSpPr>
        <p:spPr>
          <a:xfrm>
            <a:off x="164968" y="216477"/>
            <a:ext cx="3832761" cy="3901045"/>
          </a:xfrm>
          <a:prstGeom prst="irregularSeal1">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Explosion: 8 Points 1">
            <a:extLst>
              <a:ext uri="{FF2B5EF4-FFF2-40B4-BE49-F238E27FC236}">
                <a16:creationId xmlns:a16="http://schemas.microsoft.com/office/drawing/2014/main" id="{B89DDCD8-5CE6-2030-E699-0228B8F05745}"/>
              </a:ext>
            </a:extLst>
          </p:cNvPr>
          <p:cNvSpPr/>
          <p:nvPr/>
        </p:nvSpPr>
        <p:spPr>
          <a:xfrm>
            <a:off x="366849" y="572514"/>
            <a:ext cx="3429000" cy="3188970"/>
          </a:xfrm>
          <a:prstGeom prst="irregularSeal1">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0BD246B5-66EF-F0DD-C736-3CE1B6E49815}"/>
              </a:ext>
            </a:extLst>
          </p:cNvPr>
          <p:cNvSpPr txBox="1"/>
          <p:nvPr/>
        </p:nvSpPr>
        <p:spPr>
          <a:xfrm rot="20481011">
            <a:off x="505866" y="1287356"/>
            <a:ext cx="2948940" cy="1754326"/>
          </a:xfrm>
          <a:prstGeom prst="rect">
            <a:avLst/>
          </a:prstGeom>
          <a:noFill/>
        </p:spPr>
        <p:txBody>
          <a:bodyPr wrap="square" rtlCol="0">
            <a:spAutoFit/>
          </a:bodyPr>
          <a:lstStyle/>
          <a:p>
            <a:pPr algn="ctr"/>
            <a:r>
              <a:rPr lang="en-US" sz="5400" b="1" dirty="0">
                <a:latin typeface="Juice ITC" panose="04040403040A02020202" pitchFamily="82" charset="0"/>
              </a:rPr>
              <a:t>BREAKING NEWS!</a:t>
            </a:r>
          </a:p>
        </p:txBody>
      </p:sp>
    </p:spTree>
    <p:extLst>
      <p:ext uri="{BB962C8B-B14F-4D97-AF65-F5344CB8AC3E}">
        <p14:creationId xmlns:p14="http://schemas.microsoft.com/office/powerpoint/2010/main" val="329807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xt Box">
            <a:extLst>
              <a:ext uri="{FF2B5EF4-FFF2-40B4-BE49-F238E27FC236}">
                <a16:creationId xmlns:a16="http://schemas.microsoft.com/office/drawing/2014/main" id="{1090BC78-ABB6-05A1-846B-868B512F7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3" name="Explosion: 8 Points 2">
            <a:extLst>
              <a:ext uri="{FF2B5EF4-FFF2-40B4-BE49-F238E27FC236}">
                <a16:creationId xmlns:a16="http://schemas.microsoft.com/office/drawing/2014/main" id="{BEE95390-D9E9-923D-1266-84BCB7999DD7}"/>
              </a:ext>
            </a:extLst>
          </p:cNvPr>
          <p:cNvSpPr/>
          <p:nvPr/>
        </p:nvSpPr>
        <p:spPr>
          <a:xfrm>
            <a:off x="164968" y="216477"/>
            <a:ext cx="3832761" cy="3901045"/>
          </a:xfrm>
          <a:prstGeom prst="irregularSeal1">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Explosion: 8 Points 1">
            <a:extLst>
              <a:ext uri="{FF2B5EF4-FFF2-40B4-BE49-F238E27FC236}">
                <a16:creationId xmlns:a16="http://schemas.microsoft.com/office/drawing/2014/main" id="{B89DDCD8-5CE6-2030-E699-0228B8F05745}"/>
              </a:ext>
            </a:extLst>
          </p:cNvPr>
          <p:cNvSpPr/>
          <p:nvPr/>
        </p:nvSpPr>
        <p:spPr>
          <a:xfrm>
            <a:off x="366849" y="572514"/>
            <a:ext cx="3429000" cy="3188970"/>
          </a:xfrm>
          <a:prstGeom prst="irregularSeal1">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0BD246B5-66EF-F0DD-C736-3CE1B6E49815}"/>
              </a:ext>
            </a:extLst>
          </p:cNvPr>
          <p:cNvSpPr txBox="1"/>
          <p:nvPr/>
        </p:nvSpPr>
        <p:spPr>
          <a:xfrm rot="20481011">
            <a:off x="505866" y="1287356"/>
            <a:ext cx="2948940" cy="1754326"/>
          </a:xfrm>
          <a:prstGeom prst="rect">
            <a:avLst/>
          </a:prstGeom>
          <a:noFill/>
        </p:spPr>
        <p:txBody>
          <a:bodyPr wrap="square" rtlCol="0">
            <a:spAutoFit/>
          </a:bodyPr>
          <a:lstStyle/>
          <a:p>
            <a:pPr algn="ctr"/>
            <a:r>
              <a:rPr lang="en-US" sz="5400" b="1" dirty="0">
                <a:latin typeface="Juice ITC" panose="04040403040A02020202" pitchFamily="82" charset="0"/>
              </a:rPr>
              <a:t>BREAKING NEWS!</a:t>
            </a:r>
          </a:p>
        </p:txBody>
      </p:sp>
      <p:sp>
        <p:nvSpPr>
          <p:cNvPr id="5" name="Explosion: 8 Points 4">
            <a:extLst>
              <a:ext uri="{FF2B5EF4-FFF2-40B4-BE49-F238E27FC236}">
                <a16:creationId xmlns:a16="http://schemas.microsoft.com/office/drawing/2014/main" id="{45A408CC-DCD1-14F9-AA7F-363C0DB1CA54}"/>
              </a:ext>
            </a:extLst>
          </p:cNvPr>
          <p:cNvSpPr/>
          <p:nvPr/>
        </p:nvSpPr>
        <p:spPr>
          <a:xfrm rot="2118626">
            <a:off x="4341235" y="-188395"/>
            <a:ext cx="5233706" cy="4473311"/>
          </a:xfrm>
          <a:prstGeom prst="irregularSeal1">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Explosion: 8 Points 5">
            <a:extLst>
              <a:ext uri="{FF2B5EF4-FFF2-40B4-BE49-F238E27FC236}">
                <a16:creationId xmlns:a16="http://schemas.microsoft.com/office/drawing/2014/main" id="{53BB631B-7C1C-5756-E47C-53F785302CF6}"/>
              </a:ext>
            </a:extLst>
          </p:cNvPr>
          <p:cNvSpPr/>
          <p:nvPr/>
        </p:nvSpPr>
        <p:spPr>
          <a:xfrm rot="2258130">
            <a:off x="4616320" y="81498"/>
            <a:ext cx="4785450" cy="418338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TextBox 1">
            <a:extLst>
              <a:ext uri="{FF2B5EF4-FFF2-40B4-BE49-F238E27FC236}">
                <a16:creationId xmlns:a16="http://schemas.microsoft.com/office/drawing/2014/main" id="{48128E97-FBB7-EBCF-1E1E-CB04DC1C7591}"/>
              </a:ext>
            </a:extLst>
          </p:cNvPr>
          <p:cNvSpPr txBox="1"/>
          <p:nvPr/>
        </p:nvSpPr>
        <p:spPr>
          <a:xfrm>
            <a:off x="5528420" y="889052"/>
            <a:ext cx="285464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latin typeface="Juice ITC" panose="04040403040A02020202" pitchFamily="82" charset="0"/>
              </a:rPr>
              <a:t>TOP SELLING UNITS</a:t>
            </a:r>
          </a:p>
          <a:p>
            <a:r>
              <a:rPr lang="en-US" sz="3000" b="1" dirty="0">
                <a:latin typeface="Juice ITC" panose="04040403040A02020202" pitchFamily="82" charset="0"/>
              </a:rPr>
              <a:t>IRON FORGE DISTRICT</a:t>
            </a:r>
          </a:p>
        </p:txBody>
      </p:sp>
      <p:sp>
        <p:nvSpPr>
          <p:cNvPr id="8" name="TextBox 1">
            <a:extLst>
              <a:ext uri="{FF2B5EF4-FFF2-40B4-BE49-F238E27FC236}">
                <a16:creationId xmlns:a16="http://schemas.microsoft.com/office/drawing/2014/main" id="{97673F89-3EA5-C4E6-F2E2-A025DB894C35}"/>
              </a:ext>
            </a:extLst>
          </p:cNvPr>
          <p:cNvSpPr txBox="1"/>
          <p:nvPr/>
        </p:nvSpPr>
        <p:spPr>
          <a:xfrm>
            <a:off x="6039399" y="1778602"/>
            <a:ext cx="2417445" cy="117724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Juice ITC"/>
              </a:rPr>
              <a:t>Pack 44      $ 49,595.00</a:t>
            </a:r>
          </a:p>
          <a:p>
            <a:r>
              <a:rPr lang="en-US" sz="2400" b="1" dirty="0">
                <a:latin typeface="Juice ITC"/>
              </a:rPr>
              <a:t>Troop 456B   $ 10,350.00</a:t>
            </a:r>
          </a:p>
          <a:p>
            <a:r>
              <a:rPr lang="en-US" sz="2400" b="1" dirty="0">
                <a:latin typeface="Juice ITC"/>
              </a:rPr>
              <a:t>Pack 3204    $ 8,335.00</a:t>
            </a:r>
          </a:p>
        </p:txBody>
      </p:sp>
    </p:spTree>
    <p:extLst>
      <p:ext uri="{BB962C8B-B14F-4D97-AF65-F5344CB8AC3E}">
        <p14:creationId xmlns:p14="http://schemas.microsoft.com/office/powerpoint/2010/main" val="410819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xt Box">
            <a:extLst>
              <a:ext uri="{FF2B5EF4-FFF2-40B4-BE49-F238E27FC236}">
                <a16:creationId xmlns:a16="http://schemas.microsoft.com/office/drawing/2014/main" id="{1090BC78-ABB6-05A1-846B-868B512F7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3" name="Explosion: 8 Points 2">
            <a:extLst>
              <a:ext uri="{FF2B5EF4-FFF2-40B4-BE49-F238E27FC236}">
                <a16:creationId xmlns:a16="http://schemas.microsoft.com/office/drawing/2014/main" id="{BEE95390-D9E9-923D-1266-84BCB7999DD7}"/>
              </a:ext>
            </a:extLst>
          </p:cNvPr>
          <p:cNvSpPr/>
          <p:nvPr/>
        </p:nvSpPr>
        <p:spPr>
          <a:xfrm>
            <a:off x="164968" y="216477"/>
            <a:ext cx="3832761" cy="3901045"/>
          </a:xfrm>
          <a:prstGeom prst="irregularSeal1">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Explosion: 8 Points 1">
            <a:extLst>
              <a:ext uri="{FF2B5EF4-FFF2-40B4-BE49-F238E27FC236}">
                <a16:creationId xmlns:a16="http://schemas.microsoft.com/office/drawing/2014/main" id="{B89DDCD8-5CE6-2030-E699-0228B8F05745}"/>
              </a:ext>
            </a:extLst>
          </p:cNvPr>
          <p:cNvSpPr/>
          <p:nvPr/>
        </p:nvSpPr>
        <p:spPr>
          <a:xfrm>
            <a:off x="366849" y="572514"/>
            <a:ext cx="3429000" cy="3188970"/>
          </a:xfrm>
          <a:prstGeom prst="irregularSeal1">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0BD246B5-66EF-F0DD-C736-3CE1B6E49815}"/>
              </a:ext>
            </a:extLst>
          </p:cNvPr>
          <p:cNvSpPr txBox="1"/>
          <p:nvPr/>
        </p:nvSpPr>
        <p:spPr>
          <a:xfrm rot="20481011">
            <a:off x="505866" y="1287356"/>
            <a:ext cx="2948940" cy="1754326"/>
          </a:xfrm>
          <a:prstGeom prst="rect">
            <a:avLst/>
          </a:prstGeom>
          <a:noFill/>
        </p:spPr>
        <p:txBody>
          <a:bodyPr wrap="square" rtlCol="0">
            <a:spAutoFit/>
          </a:bodyPr>
          <a:lstStyle/>
          <a:p>
            <a:pPr algn="ctr"/>
            <a:r>
              <a:rPr lang="en-US" sz="5400" b="1" dirty="0">
                <a:latin typeface="Juice ITC" panose="04040403040A02020202" pitchFamily="82" charset="0"/>
              </a:rPr>
              <a:t>BREAKING NEWS!</a:t>
            </a:r>
          </a:p>
        </p:txBody>
      </p:sp>
      <p:sp>
        <p:nvSpPr>
          <p:cNvPr id="5" name="Explosion: 8 Points 4">
            <a:extLst>
              <a:ext uri="{FF2B5EF4-FFF2-40B4-BE49-F238E27FC236}">
                <a16:creationId xmlns:a16="http://schemas.microsoft.com/office/drawing/2014/main" id="{45A408CC-DCD1-14F9-AA7F-363C0DB1CA54}"/>
              </a:ext>
            </a:extLst>
          </p:cNvPr>
          <p:cNvSpPr/>
          <p:nvPr/>
        </p:nvSpPr>
        <p:spPr>
          <a:xfrm rot="2118626">
            <a:off x="4341235" y="-188395"/>
            <a:ext cx="5233706" cy="4473311"/>
          </a:xfrm>
          <a:prstGeom prst="irregularSeal1">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Explosion: 8 Points 5">
            <a:extLst>
              <a:ext uri="{FF2B5EF4-FFF2-40B4-BE49-F238E27FC236}">
                <a16:creationId xmlns:a16="http://schemas.microsoft.com/office/drawing/2014/main" id="{53BB631B-7C1C-5756-E47C-53F785302CF6}"/>
              </a:ext>
            </a:extLst>
          </p:cNvPr>
          <p:cNvSpPr/>
          <p:nvPr/>
        </p:nvSpPr>
        <p:spPr>
          <a:xfrm rot="2258130">
            <a:off x="4616320" y="81498"/>
            <a:ext cx="4785450" cy="418338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TextBox 1">
            <a:extLst>
              <a:ext uri="{FF2B5EF4-FFF2-40B4-BE49-F238E27FC236}">
                <a16:creationId xmlns:a16="http://schemas.microsoft.com/office/drawing/2014/main" id="{48128E97-FBB7-EBCF-1E1E-CB04DC1C7591}"/>
              </a:ext>
            </a:extLst>
          </p:cNvPr>
          <p:cNvSpPr txBox="1"/>
          <p:nvPr/>
        </p:nvSpPr>
        <p:spPr>
          <a:xfrm>
            <a:off x="5528420" y="889052"/>
            <a:ext cx="285464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latin typeface="Juice ITC" panose="04040403040A02020202" pitchFamily="82" charset="0"/>
              </a:rPr>
              <a:t>TOP SELLING UNITS</a:t>
            </a:r>
          </a:p>
          <a:p>
            <a:r>
              <a:rPr lang="en-US" sz="3000" b="1" dirty="0">
                <a:latin typeface="Juice ITC" panose="04040403040A02020202" pitchFamily="82" charset="0"/>
              </a:rPr>
              <a:t>IRON FORGE DISTRICT</a:t>
            </a:r>
          </a:p>
        </p:txBody>
      </p:sp>
      <p:sp>
        <p:nvSpPr>
          <p:cNvPr id="8" name="TextBox 1">
            <a:extLst>
              <a:ext uri="{FF2B5EF4-FFF2-40B4-BE49-F238E27FC236}">
                <a16:creationId xmlns:a16="http://schemas.microsoft.com/office/drawing/2014/main" id="{97673F89-3EA5-C4E6-F2E2-A025DB894C35}"/>
              </a:ext>
            </a:extLst>
          </p:cNvPr>
          <p:cNvSpPr txBox="1"/>
          <p:nvPr/>
        </p:nvSpPr>
        <p:spPr>
          <a:xfrm>
            <a:off x="6039399" y="1778602"/>
            <a:ext cx="2417445" cy="117724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Juice ITC"/>
              </a:rPr>
              <a:t>Pack 44      $ 49,595.00</a:t>
            </a:r>
          </a:p>
          <a:p>
            <a:r>
              <a:rPr lang="en-US" sz="2400" b="1" dirty="0">
                <a:latin typeface="Juice ITC"/>
              </a:rPr>
              <a:t>Troop 456B   $ 10,350.00</a:t>
            </a:r>
          </a:p>
          <a:p>
            <a:r>
              <a:rPr lang="en-US" sz="2400" b="1" dirty="0">
                <a:latin typeface="Juice ITC"/>
              </a:rPr>
              <a:t>Pack 3204    $ 8,335.00</a:t>
            </a:r>
          </a:p>
        </p:txBody>
      </p:sp>
      <p:sp>
        <p:nvSpPr>
          <p:cNvPr id="9" name="Explosion: 8 Points 8">
            <a:extLst>
              <a:ext uri="{FF2B5EF4-FFF2-40B4-BE49-F238E27FC236}">
                <a16:creationId xmlns:a16="http://schemas.microsoft.com/office/drawing/2014/main" id="{8E97DF67-AFB7-7326-BA58-D84F436DBF9C}"/>
              </a:ext>
            </a:extLst>
          </p:cNvPr>
          <p:cNvSpPr/>
          <p:nvPr/>
        </p:nvSpPr>
        <p:spPr>
          <a:xfrm>
            <a:off x="1415848" y="2326632"/>
            <a:ext cx="6196555" cy="545208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 name="Explosion: 8 Points 9">
            <a:extLst>
              <a:ext uri="{FF2B5EF4-FFF2-40B4-BE49-F238E27FC236}">
                <a16:creationId xmlns:a16="http://schemas.microsoft.com/office/drawing/2014/main" id="{346EF788-1465-5195-F623-6BC9E1575B88}"/>
              </a:ext>
            </a:extLst>
          </p:cNvPr>
          <p:cNvSpPr/>
          <p:nvPr/>
        </p:nvSpPr>
        <p:spPr>
          <a:xfrm>
            <a:off x="1724978" y="2840048"/>
            <a:ext cx="5452110" cy="4344662"/>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 name="TextBox 1">
            <a:extLst>
              <a:ext uri="{FF2B5EF4-FFF2-40B4-BE49-F238E27FC236}">
                <a16:creationId xmlns:a16="http://schemas.microsoft.com/office/drawing/2014/main" id="{9525CBAF-23C0-D939-F598-387A58BAF57C}"/>
              </a:ext>
            </a:extLst>
          </p:cNvPr>
          <p:cNvSpPr txBox="1"/>
          <p:nvPr/>
        </p:nvSpPr>
        <p:spPr>
          <a:xfrm>
            <a:off x="2669948" y="3976026"/>
            <a:ext cx="285464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latin typeface="Juice ITC" panose="04040403040A02020202" pitchFamily="82" charset="0"/>
              </a:rPr>
              <a:t>TOP SELLING UNITS</a:t>
            </a:r>
          </a:p>
          <a:p>
            <a:pPr algn="ctr"/>
            <a:r>
              <a:rPr lang="en-US" sz="3000" b="1" dirty="0">
                <a:latin typeface="Juice ITC" panose="04040403040A02020202" pitchFamily="82" charset="0"/>
              </a:rPr>
              <a:t>SUSQUEHANNA DISTRICT</a:t>
            </a:r>
          </a:p>
        </p:txBody>
      </p:sp>
      <p:sp>
        <p:nvSpPr>
          <p:cNvPr id="12" name="TextBox 1">
            <a:extLst>
              <a:ext uri="{FF2B5EF4-FFF2-40B4-BE49-F238E27FC236}">
                <a16:creationId xmlns:a16="http://schemas.microsoft.com/office/drawing/2014/main" id="{F65EF636-BE44-A97E-632C-A75158FE4C54}"/>
              </a:ext>
            </a:extLst>
          </p:cNvPr>
          <p:cNvSpPr txBox="1"/>
          <p:nvPr/>
        </p:nvSpPr>
        <p:spPr>
          <a:xfrm>
            <a:off x="3129743" y="4921951"/>
            <a:ext cx="2417445" cy="117724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Juice ITC"/>
              </a:rPr>
              <a:t>Pack 125     $ 24,930.00 Pack 19       $ 16,000.00</a:t>
            </a:r>
            <a:endParaRPr lang="en-US" sz="1350" dirty="0">
              <a:latin typeface="Juice ITC"/>
            </a:endParaRPr>
          </a:p>
          <a:p>
            <a:r>
              <a:rPr lang="en-US" sz="2400" b="1" dirty="0">
                <a:latin typeface="Juice ITC"/>
              </a:rPr>
              <a:t>Pack 82      $ 12,365.00</a:t>
            </a:r>
            <a:endParaRPr lang="en-US" sz="1350" dirty="0"/>
          </a:p>
        </p:txBody>
      </p:sp>
    </p:spTree>
    <p:extLst>
      <p:ext uri="{BB962C8B-B14F-4D97-AF65-F5344CB8AC3E}">
        <p14:creationId xmlns:p14="http://schemas.microsoft.com/office/powerpoint/2010/main" val="377880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xt Box">
            <a:extLst>
              <a:ext uri="{FF2B5EF4-FFF2-40B4-BE49-F238E27FC236}">
                <a16:creationId xmlns:a16="http://schemas.microsoft.com/office/drawing/2014/main" id="{1090BC78-ABB6-05A1-846B-868B512F7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4" y="-103908"/>
            <a:ext cx="9816750" cy="7016832"/>
          </a:xfrm>
          <a:prstGeom prst="rect">
            <a:avLst/>
          </a:prstGeom>
          <a:noFill/>
          <a:extLst>
            <a:ext uri="{909E8E84-426E-40DD-AFC4-6F175D3DCCD1}">
              <a14:hiddenFill xmlns:a14="http://schemas.microsoft.com/office/drawing/2010/main">
                <a:solidFill>
                  <a:srgbClr val="FFFFFF"/>
                </a:solidFill>
              </a14:hiddenFill>
            </a:ext>
          </a:extLst>
        </p:spPr>
      </p:pic>
      <p:sp>
        <p:nvSpPr>
          <p:cNvPr id="3" name="Explosion: 8 Points 2">
            <a:extLst>
              <a:ext uri="{FF2B5EF4-FFF2-40B4-BE49-F238E27FC236}">
                <a16:creationId xmlns:a16="http://schemas.microsoft.com/office/drawing/2014/main" id="{BEE95390-D9E9-923D-1266-84BCB7999DD7}"/>
              </a:ext>
            </a:extLst>
          </p:cNvPr>
          <p:cNvSpPr/>
          <p:nvPr/>
        </p:nvSpPr>
        <p:spPr>
          <a:xfrm>
            <a:off x="164968" y="216477"/>
            <a:ext cx="3832761" cy="3901045"/>
          </a:xfrm>
          <a:prstGeom prst="irregularSeal1">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Explosion: 8 Points 1">
            <a:extLst>
              <a:ext uri="{FF2B5EF4-FFF2-40B4-BE49-F238E27FC236}">
                <a16:creationId xmlns:a16="http://schemas.microsoft.com/office/drawing/2014/main" id="{B89DDCD8-5CE6-2030-E699-0228B8F05745}"/>
              </a:ext>
            </a:extLst>
          </p:cNvPr>
          <p:cNvSpPr/>
          <p:nvPr/>
        </p:nvSpPr>
        <p:spPr>
          <a:xfrm>
            <a:off x="366849" y="572514"/>
            <a:ext cx="3429000" cy="3188970"/>
          </a:xfrm>
          <a:prstGeom prst="irregularSeal1">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0BD246B5-66EF-F0DD-C736-3CE1B6E49815}"/>
              </a:ext>
            </a:extLst>
          </p:cNvPr>
          <p:cNvSpPr txBox="1"/>
          <p:nvPr/>
        </p:nvSpPr>
        <p:spPr>
          <a:xfrm rot="20481011">
            <a:off x="505866" y="1287356"/>
            <a:ext cx="2948940" cy="1754326"/>
          </a:xfrm>
          <a:prstGeom prst="rect">
            <a:avLst/>
          </a:prstGeom>
          <a:noFill/>
        </p:spPr>
        <p:txBody>
          <a:bodyPr wrap="square" rtlCol="0">
            <a:spAutoFit/>
          </a:bodyPr>
          <a:lstStyle/>
          <a:p>
            <a:pPr algn="ctr"/>
            <a:r>
              <a:rPr lang="en-US" sz="5400" b="1" dirty="0">
                <a:latin typeface="Juice ITC" panose="04040403040A02020202" pitchFamily="82" charset="0"/>
              </a:rPr>
              <a:t>BREAKING NEWS!</a:t>
            </a:r>
          </a:p>
        </p:txBody>
      </p:sp>
      <p:sp>
        <p:nvSpPr>
          <p:cNvPr id="5" name="Explosion: 8 Points 4">
            <a:extLst>
              <a:ext uri="{FF2B5EF4-FFF2-40B4-BE49-F238E27FC236}">
                <a16:creationId xmlns:a16="http://schemas.microsoft.com/office/drawing/2014/main" id="{45A408CC-DCD1-14F9-AA7F-363C0DB1CA54}"/>
              </a:ext>
            </a:extLst>
          </p:cNvPr>
          <p:cNvSpPr/>
          <p:nvPr/>
        </p:nvSpPr>
        <p:spPr>
          <a:xfrm rot="2118626">
            <a:off x="4341235" y="-188395"/>
            <a:ext cx="5233706" cy="4473311"/>
          </a:xfrm>
          <a:prstGeom prst="irregularSeal1">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Explosion: 8 Points 5">
            <a:extLst>
              <a:ext uri="{FF2B5EF4-FFF2-40B4-BE49-F238E27FC236}">
                <a16:creationId xmlns:a16="http://schemas.microsoft.com/office/drawing/2014/main" id="{53BB631B-7C1C-5756-E47C-53F785302CF6}"/>
              </a:ext>
            </a:extLst>
          </p:cNvPr>
          <p:cNvSpPr/>
          <p:nvPr/>
        </p:nvSpPr>
        <p:spPr>
          <a:xfrm rot="2258130">
            <a:off x="4616320" y="81498"/>
            <a:ext cx="4785450" cy="418338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TextBox 1">
            <a:extLst>
              <a:ext uri="{FF2B5EF4-FFF2-40B4-BE49-F238E27FC236}">
                <a16:creationId xmlns:a16="http://schemas.microsoft.com/office/drawing/2014/main" id="{48128E97-FBB7-EBCF-1E1E-CB04DC1C7591}"/>
              </a:ext>
            </a:extLst>
          </p:cNvPr>
          <p:cNvSpPr txBox="1"/>
          <p:nvPr/>
        </p:nvSpPr>
        <p:spPr>
          <a:xfrm>
            <a:off x="5528420" y="889052"/>
            <a:ext cx="285464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latin typeface="Juice ITC" panose="04040403040A02020202" pitchFamily="82" charset="0"/>
              </a:rPr>
              <a:t>TOP SELLING UNITS</a:t>
            </a:r>
          </a:p>
          <a:p>
            <a:r>
              <a:rPr lang="en-US" sz="3000" b="1" dirty="0">
                <a:latin typeface="Juice ITC" panose="04040403040A02020202" pitchFamily="82" charset="0"/>
              </a:rPr>
              <a:t>IRON FORGE DISTRICT</a:t>
            </a:r>
          </a:p>
        </p:txBody>
      </p:sp>
      <p:sp>
        <p:nvSpPr>
          <p:cNvPr id="8" name="TextBox 1">
            <a:extLst>
              <a:ext uri="{FF2B5EF4-FFF2-40B4-BE49-F238E27FC236}">
                <a16:creationId xmlns:a16="http://schemas.microsoft.com/office/drawing/2014/main" id="{97673F89-3EA5-C4E6-F2E2-A025DB894C35}"/>
              </a:ext>
            </a:extLst>
          </p:cNvPr>
          <p:cNvSpPr txBox="1"/>
          <p:nvPr/>
        </p:nvSpPr>
        <p:spPr>
          <a:xfrm>
            <a:off x="6039399" y="1778602"/>
            <a:ext cx="2417445" cy="117724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Juice ITC"/>
              </a:rPr>
              <a:t>Pack 44      $ 49,595.00</a:t>
            </a:r>
          </a:p>
          <a:p>
            <a:r>
              <a:rPr lang="en-US" sz="2400" b="1" dirty="0">
                <a:latin typeface="Juice ITC"/>
              </a:rPr>
              <a:t>Troop 456B   $ 10,350.00</a:t>
            </a:r>
          </a:p>
          <a:p>
            <a:r>
              <a:rPr lang="en-US" sz="2400" b="1" dirty="0">
                <a:latin typeface="Juice ITC"/>
              </a:rPr>
              <a:t>Pack 3204    $ 8,335.00</a:t>
            </a:r>
          </a:p>
        </p:txBody>
      </p:sp>
      <p:sp>
        <p:nvSpPr>
          <p:cNvPr id="9" name="Explosion: 8 Points 8">
            <a:extLst>
              <a:ext uri="{FF2B5EF4-FFF2-40B4-BE49-F238E27FC236}">
                <a16:creationId xmlns:a16="http://schemas.microsoft.com/office/drawing/2014/main" id="{8E97DF67-AFB7-7326-BA58-D84F436DBF9C}"/>
              </a:ext>
            </a:extLst>
          </p:cNvPr>
          <p:cNvSpPr/>
          <p:nvPr/>
        </p:nvSpPr>
        <p:spPr>
          <a:xfrm>
            <a:off x="1415848" y="2326632"/>
            <a:ext cx="6196555" cy="545208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 name="Explosion: 8 Points 9">
            <a:extLst>
              <a:ext uri="{FF2B5EF4-FFF2-40B4-BE49-F238E27FC236}">
                <a16:creationId xmlns:a16="http://schemas.microsoft.com/office/drawing/2014/main" id="{346EF788-1465-5195-F623-6BC9E1575B88}"/>
              </a:ext>
            </a:extLst>
          </p:cNvPr>
          <p:cNvSpPr/>
          <p:nvPr/>
        </p:nvSpPr>
        <p:spPr>
          <a:xfrm>
            <a:off x="1724978" y="2840048"/>
            <a:ext cx="5452110" cy="4344662"/>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 name="TextBox 1">
            <a:extLst>
              <a:ext uri="{FF2B5EF4-FFF2-40B4-BE49-F238E27FC236}">
                <a16:creationId xmlns:a16="http://schemas.microsoft.com/office/drawing/2014/main" id="{9525CBAF-23C0-D939-F598-387A58BAF57C}"/>
              </a:ext>
            </a:extLst>
          </p:cNvPr>
          <p:cNvSpPr txBox="1"/>
          <p:nvPr/>
        </p:nvSpPr>
        <p:spPr>
          <a:xfrm>
            <a:off x="2669948" y="3976026"/>
            <a:ext cx="285464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latin typeface="Juice ITC" panose="04040403040A02020202" pitchFamily="82" charset="0"/>
              </a:rPr>
              <a:t>TOP SELLING UNITS</a:t>
            </a:r>
          </a:p>
          <a:p>
            <a:pPr algn="ctr"/>
            <a:r>
              <a:rPr lang="en-US" sz="3000" b="1" dirty="0">
                <a:latin typeface="Juice ITC" panose="04040403040A02020202" pitchFamily="82" charset="0"/>
              </a:rPr>
              <a:t>SUSQUEHANNA DISTRICT</a:t>
            </a:r>
          </a:p>
        </p:txBody>
      </p:sp>
      <p:sp>
        <p:nvSpPr>
          <p:cNvPr id="12" name="TextBox 1">
            <a:extLst>
              <a:ext uri="{FF2B5EF4-FFF2-40B4-BE49-F238E27FC236}">
                <a16:creationId xmlns:a16="http://schemas.microsoft.com/office/drawing/2014/main" id="{F65EF636-BE44-A97E-632C-A75158FE4C54}"/>
              </a:ext>
            </a:extLst>
          </p:cNvPr>
          <p:cNvSpPr txBox="1"/>
          <p:nvPr/>
        </p:nvSpPr>
        <p:spPr>
          <a:xfrm>
            <a:off x="3129743" y="4921951"/>
            <a:ext cx="2417445" cy="117724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Juice ITC"/>
              </a:rPr>
              <a:t>Pack 125     $ 24,930.00 Pack 19       $ 16,000.00</a:t>
            </a:r>
            <a:endParaRPr lang="en-US" sz="1350" dirty="0">
              <a:latin typeface="Juice ITC"/>
            </a:endParaRPr>
          </a:p>
          <a:p>
            <a:r>
              <a:rPr lang="en-US" sz="2400" b="1" dirty="0">
                <a:latin typeface="Juice ITC"/>
              </a:rPr>
              <a:t>Pack 82      $ 12,365.00</a:t>
            </a:r>
            <a:endParaRPr lang="en-US" sz="1350" dirty="0"/>
          </a:p>
        </p:txBody>
      </p:sp>
      <p:sp>
        <p:nvSpPr>
          <p:cNvPr id="13" name="TextBox 1">
            <a:extLst>
              <a:ext uri="{FF2B5EF4-FFF2-40B4-BE49-F238E27FC236}">
                <a16:creationId xmlns:a16="http://schemas.microsoft.com/office/drawing/2014/main" id="{F8492BD6-CB6A-5F90-6339-6E41BF560ECD}"/>
              </a:ext>
            </a:extLst>
          </p:cNvPr>
          <p:cNvSpPr txBox="1"/>
          <p:nvPr/>
        </p:nvSpPr>
        <p:spPr>
          <a:xfrm>
            <a:off x="2899419" y="377539"/>
            <a:ext cx="2346766" cy="39241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1" dirty="0">
                <a:solidFill>
                  <a:schemeClr val="bg1"/>
                </a:solidFill>
              </a:rPr>
              <a:t>Set your sales goal</a:t>
            </a:r>
          </a:p>
        </p:txBody>
      </p:sp>
      <p:sp>
        <p:nvSpPr>
          <p:cNvPr id="14" name="TextBox 1">
            <a:extLst>
              <a:ext uri="{FF2B5EF4-FFF2-40B4-BE49-F238E27FC236}">
                <a16:creationId xmlns:a16="http://schemas.microsoft.com/office/drawing/2014/main" id="{45A2D892-1674-1918-FDD7-FAE1E6382D9E}"/>
              </a:ext>
            </a:extLst>
          </p:cNvPr>
          <p:cNvSpPr txBox="1"/>
          <p:nvPr/>
        </p:nvSpPr>
        <p:spPr>
          <a:xfrm>
            <a:off x="3235767" y="768143"/>
            <a:ext cx="2447058" cy="71558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1" dirty="0">
                <a:solidFill>
                  <a:schemeClr val="bg1"/>
                </a:solidFill>
                <a:cs typeface="Calibri"/>
              </a:rPr>
              <a:t>Conduct a fun and exciting kickoff</a:t>
            </a:r>
          </a:p>
        </p:txBody>
      </p:sp>
      <p:sp>
        <p:nvSpPr>
          <p:cNvPr id="15" name="TextBox 1">
            <a:extLst>
              <a:ext uri="{FF2B5EF4-FFF2-40B4-BE49-F238E27FC236}">
                <a16:creationId xmlns:a16="http://schemas.microsoft.com/office/drawing/2014/main" id="{469970EA-AC77-6294-66B6-07713D352AF5}"/>
              </a:ext>
            </a:extLst>
          </p:cNvPr>
          <p:cNvSpPr txBox="1"/>
          <p:nvPr/>
        </p:nvSpPr>
        <p:spPr>
          <a:xfrm>
            <a:off x="115005" y="3469909"/>
            <a:ext cx="2346766" cy="71558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1" dirty="0">
                <a:solidFill>
                  <a:schemeClr val="bg1"/>
                </a:solidFill>
              </a:rPr>
              <a:t>Communicate with your Scout families</a:t>
            </a:r>
          </a:p>
        </p:txBody>
      </p:sp>
      <p:sp>
        <p:nvSpPr>
          <p:cNvPr id="16" name="TextBox 1">
            <a:extLst>
              <a:ext uri="{FF2B5EF4-FFF2-40B4-BE49-F238E27FC236}">
                <a16:creationId xmlns:a16="http://schemas.microsoft.com/office/drawing/2014/main" id="{080853CF-29CF-6CC1-57D9-EE538D5F3279}"/>
              </a:ext>
            </a:extLst>
          </p:cNvPr>
          <p:cNvSpPr txBox="1"/>
          <p:nvPr/>
        </p:nvSpPr>
        <p:spPr>
          <a:xfrm>
            <a:off x="3373563" y="1715621"/>
            <a:ext cx="2346766" cy="39241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1" dirty="0">
                <a:solidFill>
                  <a:schemeClr val="bg1"/>
                </a:solidFill>
              </a:rPr>
              <a:t>Use unit incentives</a:t>
            </a:r>
          </a:p>
        </p:txBody>
      </p:sp>
      <p:sp>
        <p:nvSpPr>
          <p:cNvPr id="17" name="TextBox 1">
            <a:extLst>
              <a:ext uri="{FF2B5EF4-FFF2-40B4-BE49-F238E27FC236}">
                <a16:creationId xmlns:a16="http://schemas.microsoft.com/office/drawing/2014/main" id="{2CD43A70-605E-70AE-C2D1-52EC0FB8DF5D}"/>
              </a:ext>
            </a:extLst>
          </p:cNvPr>
          <p:cNvSpPr txBox="1"/>
          <p:nvPr/>
        </p:nvSpPr>
        <p:spPr>
          <a:xfrm>
            <a:off x="73725" y="5381399"/>
            <a:ext cx="2346766" cy="71558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1" dirty="0">
                <a:solidFill>
                  <a:schemeClr val="bg1"/>
                </a:solidFill>
              </a:rPr>
              <a:t>Participate in all methods of selling</a:t>
            </a:r>
          </a:p>
        </p:txBody>
      </p:sp>
    </p:spTree>
    <p:extLst>
      <p:ext uri="{BB962C8B-B14F-4D97-AF65-F5344CB8AC3E}">
        <p14:creationId xmlns:p14="http://schemas.microsoft.com/office/powerpoint/2010/main" val="39029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2308</Words>
  <Application>Microsoft Office PowerPoint</Application>
  <PresentationFormat>On-screen Show (4:3)</PresentationFormat>
  <Paragraphs>425</Paragraphs>
  <Slides>58</Slides>
  <Notes>58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BlacklightD</vt:lpstr>
      <vt:lpstr>Bookman Old Style</vt:lpstr>
      <vt:lpstr>Calibri</vt:lpstr>
      <vt:lpstr>Calibri Light</vt:lpstr>
      <vt:lpstr>Courier New</vt:lpstr>
      <vt:lpstr>Juice ITC</vt:lpstr>
      <vt:lpstr>Segoe UI</vt:lpstr>
      <vt:lpstr>Times New Roman</vt:lpstr>
      <vt:lpstr>Wingdings</vt:lpstr>
      <vt:lpstr>Office Theme</vt:lpstr>
      <vt:lpstr>2022 FALL PRODUCT SALE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 FALL PRODUCT SALE</vt:lpstr>
      <vt:lpstr>2022 FALL PRODUCT SALE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FALL PRODUCT SALE</dc:title>
  <dc:creator>Myrna Walker</dc:creator>
  <cp:lastModifiedBy>Myrna Walker</cp:lastModifiedBy>
  <cp:revision>1024</cp:revision>
  <dcterms:created xsi:type="dcterms:W3CDTF">2022-07-09T20:19:13Z</dcterms:created>
  <dcterms:modified xsi:type="dcterms:W3CDTF">2022-07-15T19:18:02Z</dcterms:modified>
</cp:coreProperties>
</file>