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69" r:id="rId4"/>
    <p:sldId id="267" r:id="rId5"/>
    <p:sldId id="270" r:id="rId6"/>
    <p:sldId id="258" r:id="rId7"/>
    <p:sldId id="264" r:id="rId8"/>
    <p:sldId id="268" r:id="rId9"/>
    <p:sldId id="263"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F27C5-A249-4F9A-923E-B79ED64C063F}" v="2" dt="2023-01-05T18:16:12.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730" y="43"/>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6D5BA-3AB9-4AD4-8EE5-8CFCB2D44785}" type="datetimeFigureOut">
              <a:rPr lang="en-US" smtClean="0"/>
              <a:t>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AAB35-A21A-46A9-AF80-279FEF8DDBA5}" type="slidenum">
              <a:rPr lang="en-US" smtClean="0"/>
              <a:t>‹#›</a:t>
            </a:fld>
            <a:endParaRPr lang="en-US"/>
          </a:p>
        </p:txBody>
      </p:sp>
    </p:spTree>
    <p:extLst>
      <p:ext uri="{BB962C8B-B14F-4D97-AF65-F5344CB8AC3E}">
        <p14:creationId xmlns:p14="http://schemas.microsoft.com/office/powerpoint/2010/main" val="284761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PT Sans" panose="020B0503020203020204" pitchFamily="34" charset="0"/>
              </a:rPr>
              <a:t>The Spring Product Sale is designed to help Scouts earn their way to summer camp, day camp, a BSA high adventure base, or raise money for the unit’s outdoor program.  This year, we have decided to sell summer flowering bulbs from Dutch Mill Bulbs as a “take order” only sale.  Units participating in this program earn 25% commission from each product sold. The remainder of the funds will benefit the programs of the Pennsylvania Dutch Council, BSA.</a:t>
            </a:r>
          </a:p>
          <a:p>
            <a:pPr algn="l"/>
            <a:endParaRPr lang="en-US" b="0" i="0" dirty="0">
              <a:solidFill>
                <a:srgbClr val="000000"/>
              </a:solidFill>
              <a:effectLst/>
              <a:latin typeface="PT Sans" panose="020B0503020203020204" pitchFamily="34" charset="0"/>
            </a:endParaRPr>
          </a:p>
          <a:p>
            <a:pPr algn="l"/>
            <a:r>
              <a:rPr lang="en-US" b="0" i="0" dirty="0">
                <a:solidFill>
                  <a:srgbClr val="000000"/>
                </a:solidFill>
                <a:effectLst/>
                <a:latin typeface="PT Sans" panose="020B0503020203020204" pitchFamily="34" charset="0"/>
              </a:rPr>
              <a:t>Each bulb set is priced at $13 and there will be at least 18 types of bulb packages to choose from!  These make great  gifts for Mother’s Day, Father’s Day, housewarming, Easter, as well as gifts for clients.</a:t>
            </a:r>
          </a:p>
          <a:p>
            <a:pPr algn="l"/>
            <a:endParaRPr lang="en-US" dirty="0">
              <a:solidFill>
                <a:srgbClr val="000000"/>
              </a:solidFill>
              <a:latin typeface="PT Sans" panose="020B0503020203020204" pitchFamily="34" charset="0"/>
            </a:endParaRPr>
          </a:p>
          <a:p>
            <a:pPr algn="l"/>
            <a:r>
              <a:rPr lang="en-US" b="0" i="0" dirty="0">
                <a:solidFill>
                  <a:srgbClr val="000000"/>
                </a:solidFill>
                <a:effectLst/>
                <a:latin typeface="PT Sans" panose="020B0503020203020204" pitchFamily="34" charset="0"/>
              </a:rPr>
              <a:t>The Spring Product sale will take place from February 28th to February 25th, 2023, allowing units about a month to earn money for their Scouting programs.</a:t>
            </a:r>
          </a:p>
          <a:p>
            <a:endParaRPr lang="en-US" dirty="0"/>
          </a:p>
        </p:txBody>
      </p:sp>
      <p:sp>
        <p:nvSpPr>
          <p:cNvPr id="4" name="Slide Number Placeholder 3"/>
          <p:cNvSpPr>
            <a:spLocks noGrp="1"/>
          </p:cNvSpPr>
          <p:nvPr>
            <p:ph type="sldNum" sz="quarter" idx="5"/>
          </p:nvPr>
        </p:nvSpPr>
        <p:spPr/>
        <p:txBody>
          <a:bodyPr/>
          <a:lstStyle/>
          <a:p>
            <a:fld id="{48BAAB35-A21A-46A9-AF80-279FEF8DDBA5}" type="slidenum">
              <a:rPr lang="en-US" smtClean="0"/>
              <a:t>1</a:t>
            </a:fld>
            <a:endParaRPr lang="en-US"/>
          </a:p>
        </p:txBody>
      </p:sp>
    </p:spTree>
    <p:extLst>
      <p:ext uri="{BB962C8B-B14F-4D97-AF65-F5344CB8AC3E}">
        <p14:creationId xmlns:p14="http://schemas.microsoft.com/office/powerpoint/2010/main" val="343027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1"/>
        <p:cNvGrpSpPr/>
        <p:nvPr/>
      </p:nvGrpSpPr>
      <p:grpSpPr>
        <a:xfrm>
          <a:off x="0" y="0"/>
          <a:ext cx="0" cy="0"/>
          <a:chOff x="0" y="0"/>
          <a:chExt cx="0" cy="0"/>
        </a:xfrm>
      </p:grpSpPr>
      <p:sp>
        <p:nvSpPr>
          <p:cNvPr id="5422" name="Google Shape;5422;g13bab47e3c2_0_5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3" name="Google Shape;5423;g13bab47e3c2_0_5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8"/>
        <p:cNvGrpSpPr/>
        <p:nvPr/>
      </p:nvGrpSpPr>
      <p:grpSpPr>
        <a:xfrm>
          <a:off x="0" y="0"/>
          <a:ext cx="0" cy="0"/>
          <a:chOff x="0" y="0"/>
          <a:chExt cx="0" cy="0"/>
        </a:xfrm>
      </p:grpSpPr>
      <p:sp>
        <p:nvSpPr>
          <p:cNvPr id="5429" name="Google Shape;5429;g13bab47e3c2_0_5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0" name="Google Shape;5430;g13bab47e3c2_0_5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8"/>
        <p:cNvGrpSpPr/>
        <p:nvPr/>
      </p:nvGrpSpPr>
      <p:grpSpPr>
        <a:xfrm>
          <a:off x="0" y="0"/>
          <a:ext cx="0" cy="0"/>
          <a:chOff x="0" y="0"/>
          <a:chExt cx="0" cy="0"/>
        </a:xfrm>
      </p:grpSpPr>
      <p:sp>
        <p:nvSpPr>
          <p:cNvPr id="5429" name="Google Shape;5429;g13bab47e3c2_0_5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0" name="Google Shape;5430;g13bab47e3c2_0_5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085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BAAB35-A21A-46A9-AF80-279FEF8DDBA5}" type="slidenum">
              <a:rPr lang="en-US" smtClean="0"/>
              <a:t>6</a:t>
            </a:fld>
            <a:endParaRPr lang="en-US"/>
          </a:p>
        </p:txBody>
      </p:sp>
    </p:spTree>
    <p:extLst>
      <p:ext uri="{BB962C8B-B14F-4D97-AF65-F5344CB8AC3E}">
        <p14:creationId xmlns:p14="http://schemas.microsoft.com/office/powerpoint/2010/main" val="357514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AF07-7ED7-454C-BC1A-A70897075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9B5E27-9C1B-4DFA-B062-99A164B7D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0C5A0-699C-45FF-A47E-D4A120A06708}"/>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5" name="Footer Placeholder 4">
            <a:extLst>
              <a:ext uri="{FF2B5EF4-FFF2-40B4-BE49-F238E27FC236}">
                <a16:creationId xmlns:a16="http://schemas.microsoft.com/office/drawing/2014/main" id="{6DF7A05B-736C-46D7-916B-8F0D9D981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967E4-BD28-497F-B62D-31806743DC57}"/>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165477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E3EA-A064-4BE8-B90F-D3287617D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7CD73E-4B8A-4CC2-ABF0-E4CD40BFDC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14594-80A4-4452-A8EA-A9BE5746A85E}"/>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5" name="Footer Placeholder 4">
            <a:extLst>
              <a:ext uri="{FF2B5EF4-FFF2-40B4-BE49-F238E27FC236}">
                <a16:creationId xmlns:a16="http://schemas.microsoft.com/office/drawing/2014/main" id="{962CAE10-EB58-49BB-9748-661237BCB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EE212-47BA-4424-A9B6-151D3FFCD57D}"/>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12301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8555A-73DA-4300-9A3A-747079DB0D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DB57EF-3AD6-4095-AFD0-D45EE8549E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FF2B5-F7C1-4DA7-9567-A63AB05B0A21}"/>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5" name="Footer Placeholder 4">
            <a:extLst>
              <a:ext uri="{FF2B5EF4-FFF2-40B4-BE49-F238E27FC236}">
                <a16:creationId xmlns:a16="http://schemas.microsoft.com/office/drawing/2014/main" id="{B3D52FBF-0761-410C-BDE1-FA7146882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BAE29-BC3B-415A-8E3A-A1A3FA9E8833}"/>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079451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Font typeface="Work Sans"/>
              <a:buAutoNum type="arabicPeriod"/>
              <a:defRPr sz="1533"/>
            </a:lvl1pPr>
            <a:lvl2pPr marL="1219170" lvl="1" indent="-406390" rtl="0">
              <a:lnSpc>
                <a:spcPct val="115000"/>
              </a:lnSpc>
              <a:spcBef>
                <a:spcPts val="0"/>
              </a:spcBef>
              <a:spcAft>
                <a:spcPts val="0"/>
              </a:spcAft>
              <a:buSzPts val="1200"/>
              <a:buFont typeface="Work Sans"/>
              <a:buAutoNum type="alphaLcPeriod"/>
              <a:defRPr/>
            </a:lvl2pPr>
            <a:lvl3pPr marL="1828754" lvl="2" indent="-406390" rtl="0">
              <a:lnSpc>
                <a:spcPct val="115000"/>
              </a:lnSpc>
              <a:spcBef>
                <a:spcPts val="0"/>
              </a:spcBef>
              <a:spcAft>
                <a:spcPts val="0"/>
              </a:spcAft>
              <a:buSzPts val="1200"/>
              <a:buFont typeface="Work Sans"/>
              <a:buAutoNum type="romanLcPeriod"/>
              <a:defRPr/>
            </a:lvl3pPr>
            <a:lvl4pPr marL="2438339" lvl="3" indent="-406390" rtl="0">
              <a:lnSpc>
                <a:spcPct val="115000"/>
              </a:lnSpc>
              <a:spcBef>
                <a:spcPts val="0"/>
              </a:spcBef>
              <a:spcAft>
                <a:spcPts val="0"/>
              </a:spcAft>
              <a:buSzPts val="1200"/>
              <a:buFont typeface="Work Sans"/>
              <a:buAutoNum type="arabicPeriod"/>
              <a:defRPr/>
            </a:lvl4pPr>
            <a:lvl5pPr marL="3047924" lvl="4" indent="-406390" rtl="0">
              <a:lnSpc>
                <a:spcPct val="115000"/>
              </a:lnSpc>
              <a:spcBef>
                <a:spcPts val="0"/>
              </a:spcBef>
              <a:spcAft>
                <a:spcPts val="0"/>
              </a:spcAft>
              <a:buSzPts val="1200"/>
              <a:buFont typeface="Work Sans"/>
              <a:buAutoNum type="alphaLcPeriod"/>
              <a:defRPr/>
            </a:lvl5pPr>
            <a:lvl6pPr marL="3657509" lvl="5" indent="-406390" rtl="0">
              <a:lnSpc>
                <a:spcPct val="115000"/>
              </a:lnSpc>
              <a:spcBef>
                <a:spcPts val="0"/>
              </a:spcBef>
              <a:spcAft>
                <a:spcPts val="0"/>
              </a:spcAft>
              <a:buSzPts val="1200"/>
              <a:buFont typeface="Work Sans"/>
              <a:buAutoNum type="romanLcPeriod"/>
              <a:defRPr/>
            </a:lvl6pPr>
            <a:lvl7pPr marL="4267093" lvl="6" indent="-406390" rtl="0">
              <a:lnSpc>
                <a:spcPct val="115000"/>
              </a:lnSpc>
              <a:spcBef>
                <a:spcPts val="0"/>
              </a:spcBef>
              <a:spcAft>
                <a:spcPts val="0"/>
              </a:spcAft>
              <a:buSzPts val="1200"/>
              <a:buFont typeface="Work Sans"/>
              <a:buAutoNum type="arabicPeriod"/>
              <a:defRPr/>
            </a:lvl7pPr>
            <a:lvl8pPr marL="4876678" lvl="7" indent="-406390" rtl="0">
              <a:lnSpc>
                <a:spcPct val="115000"/>
              </a:lnSpc>
              <a:spcBef>
                <a:spcPts val="0"/>
              </a:spcBef>
              <a:spcAft>
                <a:spcPts val="0"/>
              </a:spcAft>
              <a:buSzPts val="1200"/>
              <a:buFont typeface="Work Sans"/>
              <a:buAutoNum type="alphaLcPeriod"/>
              <a:defRPr/>
            </a:lvl8pPr>
            <a:lvl9pPr marL="5486263" lvl="8" indent="-40639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960000" y="481667"/>
            <a:ext cx="10272000" cy="936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9022956" y="-913040"/>
            <a:ext cx="4148344" cy="4548525"/>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757635" y="2926067"/>
            <a:ext cx="2662604" cy="4036840"/>
          </a:xfrm>
          <a:prstGeom prst="rect">
            <a:avLst/>
          </a:prstGeom>
          <a:noFill/>
          <a:ln>
            <a:noFill/>
          </a:ln>
        </p:spPr>
      </p:pic>
    </p:spTree>
    <p:extLst>
      <p:ext uri="{BB962C8B-B14F-4D97-AF65-F5344CB8AC3E}">
        <p14:creationId xmlns:p14="http://schemas.microsoft.com/office/powerpoint/2010/main" val="219799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D346-C82E-48B5-860A-2F01AC0EF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9CB7B-2E25-471F-88EB-A2BC41F33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B6B20-FD5F-40A5-9243-823EF315ADE2}"/>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5" name="Footer Placeholder 4">
            <a:extLst>
              <a:ext uri="{FF2B5EF4-FFF2-40B4-BE49-F238E27FC236}">
                <a16:creationId xmlns:a16="http://schemas.microsoft.com/office/drawing/2014/main" id="{3E885BF7-8126-41E9-9900-A29A541F1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145D9-4FB8-4B61-B131-60C53D10EB0C}"/>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12138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FB01-2E9C-4975-AFE0-930F3BD7F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4F7D95-5CD1-4FE0-A921-AF77B88F3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21FC6-CD6F-4965-86ED-233BDA4989A0}"/>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5" name="Footer Placeholder 4">
            <a:extLst>
              <a:ext uri="{FF2B5EF4-FFF2-40B4-BE49-F238E27FC236}">
                <a16:creationId xmlns:a16="http://schemas.microsoft.com/office/drawing/2014/main" id="{42521D32-689C-47D9-B365-17ECFC6BB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7C59C-E69D-4CA8-B2A3-9909DDCEA5F7}"/>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68456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C265-31A9-4D45-8C0B-4E7BFCC0E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B8676-E926-47EC-AEEF-D6A28EB254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DE3FCB-4855-4A2A-9039-A607A6A287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02ABD0-98B4-49AF-BBE5-0F864E9B3565}"/>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6" name="Footer Placeholder 5">
            <a:extLst>
              <a:ext uri="{FF2B5EF4-FFF2-40B4-BE49-F238E27FC236}">
                <a16:creationId xmlns:a16="http://schemas.microsoft.com/office/drawing/2014/main" id="{D5A609D1-6E47-46F7-A61E-84D7D2A09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11A16-7586-4F80-BB30-8BA05F30A63D}"/>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110429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D11F-CAD6-4C5F-A246-3E352FE47D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B8D672-C83B-4080-A825-01447780D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171A5-5B86-4771-BB0E-BB7107FC0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3DEE7-3D56-4793-AAA2-05D9E32F6B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C3E17C-FAD6-4D38-AA3D-33A1F00E51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B46C-E879-4FC6-8A03-2DB6CBFF466D}"/>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8" name="Footer Placeholder 7">
            <a:extLst>
              <a:ext uri="{FF2B5EF4-FFF2-40B4-BE49-F238E27FC236}">
                <a16:creationId xmlns:a16="http://schemas.microsoft.com/office/drawing/2014/main" id="{336D9B1A-79D2-478F-BE37-0DACFED88E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5F0614-23B9-49DA-84B4-DD8AF961E43F}"/>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218248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DD4D-87EF-47ED-AE4F-601C09589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81703-B378-43B9-AEFA-844B3962FD74}"/>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4" name="Footer Placeholder 3">
            <a:extLst>
              <a:ext uri="{FF2B5EF4-FFF2-40B4-BE49-F238E27FC236}">
                <a16:creationId xmlns:a16="http://schemas.microsoft.com/office/drawing/2014/main" id="{66FEBB79-4C73-4985-8D86-931041278C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B10FBB-F150-4F7E-9E03-D9E3D1A50B9F}"/>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1171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35DB3-C1F5-475A-B7CF-327485F2F19E}"/>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3" name="Footer Placeholder 2">
            <a:extLst>
              <a:ext uri="{FF2B5EF4-FFF2-40B4-BE49-F238E27FC236}">
                <a16:creationId xmlns:a16="http://schemas.microsoft.com/office/drawing/2014/main" id="{E359273E-B963-4C88-BD25-D37414925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8E525-F32B-412C-BFCB-EBBCDF43C7A5}"/>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891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9D69-E80D-4E86-85D6-B5B383D79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934BE-0EB4-48E6-80BE-DDFB2A9F6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518DB7-A002-4881-BFAD-389213066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831B-F581-46F7-B98D-FD34C077BFD3}"/>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6" name="Footer Placeholder 5">
            <a:extLst>
              <a:ext uri="{FF2B5EF4-FFF2-40B4-BE49-F238E27FC236}">
                <a16:creationId xmlns:a16="http://schemas.microsoft.com/office/drawing/2014/main" id="{6B5CD4B5-8DCF-4684-B56E-D00FF9173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9420B-DEDC-4BE1-8AD7-E6E17EC611B4}"/>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39680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B22E-2E54-4E93-9A95-F3A303B0C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FD372E-7C96-43B7-A88E-5738F76D1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F8CD64-781C-4A9F-9514-7FAE20764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482B2-00F6-4CCD-BFC8-76602E86D20E}"/>
              </a:ext>
            </a:extLst>
          </p:cNvPr>
          <p:cNvSpPr>
            <a:spLocks noGrp="1"/>
          </p:cNvSpPr>
          <p:nvPr>
            <p:ph type="dt" sz="half" idx="10"/>
          </p:nvPr>
        </p:nvSpPr>
        <p:spPr/>
        <p:txBody>
          <a:bodyPr/>
          <a:lstStyle/>
          <a:p>
            <a:fld id="{10849BFA-7C70-4EE6-8714-979BB1F4AD68}" type="datetimeFigureOut">
              <a:rPr lang="en-US" smtClean="0"/>
              <a:t>1/5/2023</a:t>
            </a:fld>
            <a:endParaRPr lang="en-US"/>
          </a:p>
        </p:txBody>
      </p:sp>
      <p:sp>
        <p:nvSpPr>
          <p:cNvPr id="6" name="Footer Placeholder 5">
            <a:extLst>
              <a:ext uri="{FF2B5EF4-FFF2-40B4-BE49-F238E27FC236}">
                <a16:creationId xmlns:a16="http://schemas.microsoft.com/office/drawing/2014/main" id="{AC9EB4F2-B5F1-4D50-BF4C-1D30B668C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05CEF-499C-43EE-B0F5-F6A9F96F7731}"/>
              </a:ext>
            </a:extLst>
          </p:cNvPr>
          <p:cNvSpPr>
            <a:spLocks noGrp="1"/>
          </p:cNvSpPr>
          <p:nvPr>
            <p:ph type="sldNum" sz="quarter" idx="12"/>
          </p:nvPr>
        </p:nvSpPr>
        <p:spPr/>
        <p:txBody>
          <a:bodyPr/>
          <a:lstStyle/>
          <a:p>
            <a:fld id="{DAB2DE65-5240-4D73-BBB5-BFC4F6B3E7DC}" type="slidenum">
              <a:rPr lang="en-US" smtClean="0"/>
              <a:t>‹#›</a:t>
            </a:fld>
            <a:endParaRPr lang="en-US"/>
          </a:p>
        </p:txBody>
      </p:sp>
    </p:spTree>
    <p:extLst>
      <p:ext uri="{BB962C8B-B14F-4D97-AF65-F5344CB8AC3E}">
        <p14:creationId xmlns:p14="http://schemas.microsoft.com/office/powerpoint/2010/main" val="81610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7969D-DC0C-4FBC-A4A9-146D60E23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2DC90-4E81-44D4-846E-4A4B59A36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85CC-0184-467E-B051-671EFDABB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49BFA-7C70-4EE6-8714-979BB1F4AD68}" type="datetimeFigureOut">
              <a:rPr lang="en-US" smtClean="0"/>
              <a:t>1/5/2023</a:t>
            </a:fld>
            <a:endParaRPr lang="en-US"/>
          </a:p>
        </p:txBody>
      </p:sp>
      <p:sp>
        <p:nvSpPr>
          <p:cNvPr id="5" name="Footer Placeholder 4">
            <a:extLst>
              <a:ext uri="{FF2B5EF4-FFF2-40B4-BE49-F238E27FC236}">
                <a16:creationId xmlns:a16="http://schemas.microsoft.com/office/drawing/2014/main" id="{DBFC3B2F-D21C-4B26-B236-3D1B631C1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698786-F280-49AF-A019-6305E4080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2DE65-5240-4D73-BBB5-BFC4F6B3E7DC}" type="slidenum">
              <a:rPr lang="en-US" smtClean="0"/>
              <a:t>‹#›</a:t>
            </a:fld>
            <a:endParaRPr lang="en-US"/>
          </a:p>
        </p:txBody>
      </p:sp>
    </p:spTree>
    <p:extLst>
      <p:ext uri="{BB962C8B-B14F-4D97-AF65-F5344CB8AC3E}">
        <p14:creationId xmlns:p14="http://schemas.microsoft.com/office/powerpoint/2010/main" val="2761275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emailmeform.com/builder/form/JcA2aH0myc55bDfw2C86tuz"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adutchbsa.o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7968F-B6D5-42BF-8A64-207CF73BDEE0}"/>
              </a:ext>
            </a:extLst>
          </p:cNvPr>
          <p:cNvSpPr>
            <a:spLocks noGrp="1"/>
          </p:cNvSpPr>
          <p:nvPr>
            <p:ph type="ctrTitle"/>
          </p:nvPr>
        </p:nvSpPr>
        <p:spPr>
          <a:xfrm>
            <a:off x="556532" y="424628"/>
            <a:ext cx="11323281" cy="1182514"/>
          </a:xfrm>
        </p:spPr>
        <p:txBody>
          <a:bodyPr vert="horz" lIns="91440" tIns="45720" rIns="91440" bIns="45720" rtlCol="0" anchor="ctr">
            <a:normAutofit/>
          </a:bodyPr>
          <a:lstStyle/>
          <a:p>
            <a:r>
              <a:rPr lang="en-US" sz="2800" b="1" kern="1200" dirty="0">
                <a:solidFill>
                  <a:schemeClr val="bg1"/>
                </a:solidFill>
                <a:latin typeface="+mj-lt"/>
                <a:ea typeface="+mj-ea"/>
                <a:cs typeface="+mj-cs"/>
              </a:rPr>
              <a:t>2023 PA Dutch Council Spring Product Sale </a:t>
            </a:r>
            <a:br>
              <a:rPr lang="en-US" sz="2800" b="1" kern="1200" dirty="0">
                <a:solidFill>
                  <a:schemeClr val="bg1"/>
                </a:solidFill>
                <a:latin typeface="+mj-lt"/>
                <a:ea typeface="+mj-ea"/>
                <a:cs typeface="+mj-cs"/>
              </a:rPr>
            </a:br>
            <a:r>
              <a:rPr lang="en-US" sz="2800" b="1" kern="1200" dirty="0">
                <a:solidFill>
                  <a:schemeClr val="bg1"/>
                </a:solidFill>
                <a:latin typeface="+mj-lt"/>
                <a:ea typeface="+mj-ea"/>
                <a:cs typeface="+mj-cs"/>
              </a:rPr>
              <a:t>Unit Summer Camp Fundraising Opportunity For Scouts</a:t>
            </a:r>
          </a:p>
        </p:txBody>
      </p:sp>
      <p:pic>
        <p:nvPicPr>
          <p:cNvPr id="6" name="Google Shape;5383;p33">
            <a:extLst>
              <a:ext uri="{FF2B5EF4-FFF2-40B4-BE49-F238E27FC236}">
                <a16:creationId xmlns:a16="http://schemas.microsoft.com/office/drawing/2014/main" id="{ECA2909D-9160-4BCB-AC04-C50CC4864E6C}"/>
              </a:ext>
            </a:extLst>
          </p:cNvPr>
          <p:cNvPicPr preferRelativeResize="0"/>
          <p:nvPr/>
        </p:nvPicPr>
        <p:blipFill>
          <a:blip r:embed="rId3">
            <a:alphaModFix/>
          </a:blip>
          <a:stretch>
            <a:fillRect/>
          </a:stretch>
        </p:blipFill>
        <p:spPr>
          <a:xfrm>
            <a:off x="462315" y="2583278"/>
            <a:ext cx="4862160" cy="3122678"/>
          </a:xfrm>
          <a:prstGeom prst="rect">
            <a:avLst/>
          </a:prstGeom>
          <a:noFill/>
          <a:ln>
            <a:noFill/>
          </a:ln>
        </p:spPr>
      </p:pic>
      <p:pic>
        <p:nvPicPr>
          <p:cNvPr id="4" name="Picture 3">
            <a:extLst>
              <a:ext uri="{FF2B5EF4-FFF2-40B4-BE49-F238E27FC236}">
                <a16:creationId xmlns:a16="http://schemas.microsoft.com/office/drawing/2014/main" id="{4930ED82-655F-F21F-9ABE-66D4356C560C}"/>
              </a:ext>
            </a:extLst>
          </p:cNvPr>
          <p:cNvPicPr>
            <a:picLocks noChangeAspect="1"/>
          </p:cNvPicPr>
          <p:nvPr/>
        </p:nvPicPr>
        <p:blipFill>
          <a:blip r:embed="rId4"/>
          <a:stretch>
            <a:fillRect/>
          </a:stretch>
        </p:blipFill>
        <p:spPr>
          <a:xfrm>
            <a:off x="6467609" y="1607142"/>
            <a:ext cx="5262076" cy="5058380"/>
          </a:xfrm>
          <a:prstGeom prst="rect">
            <a:avLst/>
          </a:prstGeom>
        </p:spPr>
      </p:pic>
      <p:sp>
        <p:nvSpPr>
          <p:cNvPr id="5" name="TextBox 4">
            <a:extLst>
              <a:ext uri="{FF2B5EF4-FFF2-40B4-BE49-F238E27FC236}">
                <a16:creationId xmlns:a16="http://schemas.microsoft.com/office/drawing/2014/main" id="{382560CC-C03A-C176-843A-6F40D0309BF5}"/>
              </a:ext>
            </a:extLst>
          </p:cNvPr>
          <p:cNvSpPr txBox="1"/>
          <p:nvPr/>
        </p:nvSpPr>
        <p:spPr>
          <a:xfrm>
            <a:off x="556532" y="6047117"/>
            <a:ext cx="5688993" cy="646331"/>
          </a:xfrm>
          <a:prstGeom prst="rect">
            <a:avLst/>
          </a:prstGeom>
          <a:noFill/>
        </p:spPr>
        <p:txBody>
          <a:bodyPr wrap="square" rtlCol="0">
            <a:spAutoFit/>
          </a:bodyPr>
          <a:lstStyle/>
          <a:p>
            <a:pPr algn="ctr"/>
            <a:r>
              <a:rPr lang="en-US" i="1" dirty="0"/>
              <a:t>Sale Also Supports A Local Lebanon County Business </a:t>
            </a:r>
          </a:p>
          <a:p>
            <a:pPr algn="ctr"/>
            <a:r>
              <a:rPr lang="en-US" i="1" dirty="0"/>
              <a:t>Within The Council’s Service Area </a:t>
            </a:r>
          </a:p>
        </p:txBody>
      </p:sp>
    </p:spTree>
    <p:extLst>
      <p:ext uri="{BB962C8B-B14F-4D97-AF65-F5344CB8AC3E}">
        <p14:creationId xmlns:p14="http://schemas.microsoft.com/office/powerpoint/2010/main" val="13338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10CB6-6A14-98B2-A0F0-33F8FCB3871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TO SIGN-UP YOUR UNIT, SCAN THIS CODE:</a:t>
            </a:r>
          </a:p>
        </p:txBody>
      </p:sp>
      <p:pic>
        <p:nvPicPr>
          <p:cNvPr id="5" name="Content Placeholder 4" descr="Qr code&#10;&#10;Description automatically generated">
            <a:extLst>
              <a:ext uri="{FF2B5EF4-FFF2-40B4-BE49-F238E27FC236}">
                <a16:creationId xmlns:a16="http://schemas.microsoft.com/office/drawing/2014/main" id="{BD83D36C-EB2A-0A08-710C-459F293E9C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7206" y="961812"/>
            <a:ext cx="4930987" cy="4930987"/>
          </a:xfrm>
          <a:prstGeom prst="rect">
            <a:avLst/>
          </a:prstGeom>
        </p:spPr>
      </p:pic>
    </p:spTree>
    <p:extLst>
      <p:ext uri="{BB962C8B-B14F-4D97-AF65-F5344CB8AC3E}">
        <p14:creationId xmlns:p14="http://schemas.microsoft.com/office/powerpoint/2010/main" val="229885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24"/>
        <p:cNvGrpSpPr/>
        <p:nvPr/>
      </p:nvGrpSpPr>
      <p:grpSpPr>
        <a:xfrm>
          <a:off x="0" y="0"/>
          <a:ext cx="0" cy="0"/>
          <a:chOff x="0" y="0"/>
          <a:chExt cx="0" cy="0"/>
        </a:xfrm>
      </p:grpSpPr>
      <p:sp>
        <p:nvSpPr>
          <p:cNvPr id="5426" name="Google Shape;5426;p38"/>
          <p:cNvSpPr txBox="1">
            <a:spLocks noGrp="1"/>
          </p:cNvSpPr>
          <p:nvPr>
            <p:ph type="title"/>
          </p:nvPr>
        </p:nvSpPr>
        <p:spPr>
          <a:xfrm>
            <a:off x="248800" y="164167"/>
            <a:ext cx="10272000" cy="936400"/>
          </a:xfrm>
          <a:prstGeom prst="rect">
            <a:avLst/>
          </a:prstGeom>
        </p:spPr>
        <p:txBody>
          <a:bodyPr spcFirstLastPara="1" vert="horz" wrap="square" lIns="121900" tIns="121900" rIns="121900" bIns="121900" rtlCol="0" anchor="t" anchorCtr="0">
            <a:noAutofit/>
          </a:bodyPr>
          <a:lstStyle/>
          <a:p>
            <a:pPr algn="ctr"/>
            <a:r>
              <a:rPr lang="en" sz="3600" dirty="0"/>
              <a:t>BROCHURE </a:t>
            </a:r>
            <a:r>
              <a:rPr lang="en" sz="3600"/>
              <a:t>FOR SPRING </a:t>
            </a:r>
            <a:r>
              <a:rPr lang="en" sz="3600" dirty="0"/>
              <a:t>2023 – ALL PERENNIALS</a:t>
            </a:r>
            <a:endParaRPr sz="3600" dirty="0"/>
          </a:p>
          <a:p>
            <a:pPr algn="ctr"/>
            <a:r>
              <a:rPr lang="en" sz="1600" dirty="0"/>
              <a:t>INSIDE VIEW (2 pages of the 3 2023 spring sale product pages shown)</a:t>
            </a:r>
            <a:endParaRPr sz="1600" dirty="0"/>
          </a:p>
        </p:txBody>
      </p:sp>
      <p:pic>
        <p:nvPicPr>
          <p:cNvPr id="3" name="Picture 2">
            <a:extLst>
              <a:ext uri="{FF2B5EF4-FFF2-40B4-BE49-F238E27FC236}">
                <a16:creationId xmlns:a16="http://schemas.microsoft.com/office/drawing/2014/main" id="{95997F02-7722-7C07-209D-F638BEB7A110}"/>
              </a:ext>
            </a:extLst>
          </p:cNvPr>
          <p:cNvPicPr>
            <a:picLocks noChangeAspect="1"/>
          </p:cNvPicPr>
          <p:nvPr/>
        </p:nvPicPr>
        <p:blipFill rotWithShape="1">
          <a:blip r:embed="rId3"/>
          <a:srcRect t="2570"/>
          <a:stretch/>
        </p:blipFill>
        <p:spPr>
          <a:xfrm>
            <a:off x="1373907" y="1232451"/>
            <a:ext cx="4326834" cy="5461381"/>
          </a:xfrm>
          <a:prstGeom prst="rect">
            <a:avLst/>
          </a:prstGeom>
        </p:spPr>
      </p:pic>
      <p:pic>
        <p:nvPicPr>
          <p:cNvPr id="5" name="Picture 4">
            <a:extLst>
              <a:ext uri="{FF2B5EF4-FFF2-40B4-BE49-F238E27FC236}">
                <a16:creationId xmlns:a16="http://schemas.microsoft.com/office/drawing/2014/main" id="{24150D94-FCA6-6487-8254-30021DD4CF18}"/>
              </a:ext>
            </a:extLst>
          </p:cNvPr>
          <p:cNvPicPr>
            <a:picLocks noChangeAspect="1"/>
          </p:cNvPicPr>
          <p:nvPr/>
        </p:nvPicPr>
        <p:blipFill rotWithShape="1">
          <a:blip r:embed="rId4"/>
          <a:srcRect t="2650"/>
          <a:stretch/>
        </p:blipFill>
        <p:spPr>
          <a:xfrm>
            <a:off x="5718250" y="1232451"/>
            <a:ext cx="4305826" cy="53919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5A1-DC94-4AB8-8C54-9F6EC8522830}"/>
              </a:ext>
            </a:extLst>
          </p:cNvPr>
          <p:cNvSpPr>
            <a:spLocks noGrp="1"/>
          </p:cNvSpPr>
          <p:nvPr>
            <p:ph type="title"/>
          </p:nvPr>
        </p:nvSpPr>
        <p:spPr>
          <a:xfrm>
            <a:off x="317241" y="365125"/>
            <a:ext cx="11616612" cy="1325563"/>
          </a:xfrm>
        </p:spPr>
        <p:txBody>
          <a:bodyPr>
            <a:normAutofit/>
          </a:bodyPr>
          <a:lstStyle/>
          <a:p>
            <a:pPr algn="ctr"/>
            <a:r>
              <a:rPr lang="en-US" b="1" dirty="0"/>
              <a:t>18 TYPES OF BULBS OFFERED</a:t>
            </a:r>
            <a:br>
              <a:rPr lang="en-US" b="1" dirty="0"/>
            </a:br>
            <a:r>
              <a:rPr lang="en-US" sz="4000" dirty="0"/>
              <a:t>all priced at $13 per package</a:t>
            </a:r>
            <a:endParaRPr lang="en-US" dirty="0"/>
          </a:p>
        </p:txBody>
      </p:sp>
      <p:sp>
        <p:nvSpPr>
          <p:cNvPr id="3" name="Content Placeholder 2">
            <a:extLst>
              <a:ext uri="{FF2B5EF4-FFF2-40B4-BE49-F238E27FC236}">
                <a16:creationId xmlns:a16="http://schemas.microsoft.com/office/drawing/2014/main" id="{36DD924C-F7DF-467B-9E84-B4545E4B2CA9}"/>
              </a:ext>
            </a:extLst>
          </p:cNvPr>
          <p:cNvSpPr>
            <a:spLocks noGrp="1"/>
          </p:cNvSpPr>
          <p:nvPr>
            <p:ph sz="half" idx="1"/>
          </p:nvPr>
        </p:nvSpPr>
        <p:spPr/>
        <p:txBody>
          <a:bodyPr>
            <a:normAutofit/>
          </a:bodyPr>
          <a:lstStyle/>
          <a:p>
            <a:r>
              <a:rPr lang="en-US" sz="2400" dirty="0"/>
              <a:t>Good Luck Shamrocks	24 bulbs</a:t>
            </a:r>
          </a:p>
          <a:p>
            <a:r>
              <a:rPr lang="en-US" sz="2400" dirty="0"/>
              <a:t>Everbearing Strawberries	8 bulbs	</a:t>
            </a:r>
          </a:p>
          <a:p>
            <a:r>
              <a:rPr lang="en-US" sz="2400" dirty="0"/>
              <a:t>Harlequin Flowers		12 bulbs</a:t>
            </a:r>
          </a:p>
          <a:p>
            <a:r>
              <a:rPr lang="en-US" sz="2400" dirty="0"/>
              <a:t>Spring Allium Mix		24 bulbs</a:t>
            </a:r>
          </a:p>
          <a:p>
            <a:r>
              <a:rPr lang="en-US" sz="2400" dirty="0"/>
              <a:t>Anemone De Caen		10 bulbs</a:t>
            </a:r>
          </a:p>
          <a:p>
            <a:r>
              <a:rPr lang="en-US" sz="2400" dirty="0"/>
              <a:t>Four </a:t>
            </a:r>
            <a:r>
              <a:rPr lang="en-US" sz="2400" dirty="0" err="1"/>
              <a:t>O’Clock</a:t>
            </a:r>
            <a:r>
              <a:rPr lang="en-US" sz="2400" dirty="0"/>
              <a:t> Mix		3 bulbs</a:t>
            </a:r>
          </a:p>
          <a:p>
            <a:r>
              <a:rPr lang="en-US" sz="2400" dirty="0"/>
              <a:t>Spectacular Gladiolus Mix	10 bulbs</a:t>
            </a:r>
          </a:p>
          <a:p>
            <a:r>
              <a:rPr lang="en-US" sz="2400" dirty="0"/>
              <a:t>Variegated Hosta		2 bulbs</a:t>
            </a:r>
          </a:p>
          <a:p>
            <a:r>
              <a:rPr lang="en-US" sz="2400" dirty="0"/>
              <a:t>Stargazer Lilies		2 bulbs</a:t>
            </a:r>
          </a:p>
          <a:p>
            <a:endParaRPr lang="en-US" sz="2400" dirty="0"/>
          </a:p>
          <a:p>
            <a:endParaRPr lang="en-US" sz="2400" dirty="0"/>
          </a:p>
        </p:txBody>
      </p:sp>
      <p:sp>
        <p:nvSpPr>
          <p:cNvPr id="4" name="Content Placeholder 3">
            <a:extLst>
              <a:ext uri="{FF2B5EF4-FFF2-40B4-BE49-F238E27FC236}">
                <a16:creationId xmlns:a16="http://schemas.microsoft.com/office/drawing/2014/main" id="{892D5652-06FD-4EA3-BD40-1B63A344941E}"/>
              </a:ext>
            </a:extLst>
          </p:cNvPr>
          <p:cNvSpPr>
            <a:spLocks noGrp="1"/>
          </p:cNvSpPr>
          <p:nvPr>
            <p:ph sz="half" idx="2"/>
          </p:nvPr>
        </p:nvSpPr>
        <p:spPr/>
        <p:txBody>
          <a:bodyPr>
            <a:normAutofit/>
          </a:bodyPr>
          <a:lstStyle/>
          <a:p>
            <a:r>
              <a:rPr lang="en-US" sz="2400" dirty="0"/>
              <a:t>Tiger Lilies			3 bulbs</a:t>
            </a:r>
          </a:p>
          <a:p>
            <a:r>
              <a:rPr lang="en-US" sz="2400" dirty="0"/>
              <a:t>Pink rain Lilies		10 bulbs</a:t>
            </a:r>
          </a:p>
          <a:p>
            <a:r>
              <a:rPr lang="en-US" sz="2400" dirty="0"/>
              <a:t>Elf Lilies			2 bulbs</a:t>
            </a:r>
          </a:p>
          <a:p>
            <a:r>
              <a:rPr lang="en-US" sz="2400" dirty="0"/>
              <a:t>Ranunculus Mix		8 bulbs</a:t>
            </a:r>
          </a:p>
          <a:p>
            <a:r>
              <a:rPr lang="en-US" sz="2400" dirty="0"/>
              <a:t>Lavender Astilbe		1 bulb	</a:t>
            </a:r>
          </a:p>
          <a:p>
            <a:r>
              <a:rPr lang="en-US" sz="2400" dirty="0"/>
              <a:t>Blazing Stars		             12 bulbs</a:t>
            </a:r>
          </a:p>
          <a:p>
            <a:r>
              <a:rPr lang="en-US" sz="2400" dirty="0"/>
              <a:t>Peacock Orchids		18 bulbs</a:t>
            </a:r>
          </a:p>
          <a:p>
            <a:r>
              <a:rPr lang="en-US" sz="2400" dirty="0"/>
              <a:t>Jaguar Flowers		12 bulbs</a:t>
            </a:r>
          </a:p>
          <a:p>
            <a:r>
              <a:rPr lang="en-US" sz="2400" dirty="0"/>
              <a:t>Bleeding Hearts		1 bulb</a:t>
            </a:r>
          </a:p>
        </p:txBody>
      </p:sp>
    </p:spTree>
    <p:extLst>
      <p:ext uri="{BB962C8B-B14F-4D97-AF65-F5344CB8AC3E}">
        <p14:creationId xmlns:p14="http://schemas.microsoft.com/office/powerpoint/2010/main" val="348538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1"/>
        <p:cNvGrpSpPr/>
        <p:nvPr/>
      </p:nvGrpSpPr>
      <p:grpSpPr>
        <a:xfrm>
          <a:off x="0" y="0"/>
          <a:ext cx="0" cy="0"/>
          <a:chOff x="0" y="0"/>
          <a:chExt cx="0" cy="0"/>
        </a:xfrm>
      </p:grpSpPr>
      <p:sp>
        <p:nvSpPr>
          <p:cNvPr id="5432" name="Google Shape;5432;p39"/>
          <p:cNvSpPr txBox="1">
            <a:spLocks noGrp="1"/>
          </p:cNvSpPr>
          <p:nvPr>
            <p:ph type="body" idx="1"/>
          </p:nvPr>
        </p:nvSpPr>
        <p:spPr>
          <a:xfrm>
            <a:off x="1595000" y="1418067"/>
            <a:ext cx="9174800" cy="4555200"/>
          </a:xfrm>
          <a:prstGeom prst="rect">
            <a:avLst/>
          </a:prstGeom>
        </p:spPr>
        <p:txBody>
          <a:bodyPr spcFirstLastPara="1" vert="horz" wrap="square" lIns="121900" tIns="121900" rIns="121900" bIns="121900" rtlCol="0" anchor="t" anchorCtr="0">
            <a:noAutofit/>
          </a:bodyPr>
          <a:lstStyle/>
          <a:p>
            <a:pPr indent="-448722">
              <a:buSzPts val="1700"/>
            </a:pPr>
            <a:r>
              <a:rPr lang="en" sz="2200" dirty="0"/>
              <a:t>Pick up brochures from the Council</a:t>
            </a:r>
            <a:endParaRPr sz="2200" dirty="0"/>
          </a:p>
          <a:p>
            <a:pPr indent="-448722">
              <a:buSzPts val="1700"/>
            </a:pPr>
            <a:r>
              <a:rPr lang="en" sz="2200" dirty="0"/>
              <a:t>Take orders and collect money, tear off the perforated order form to hand in to the unit spring sale champion/coordinator</a:t>
            </a:r>
            <a:endParaRPr sz="2200" dirty="0"/>
          </a:p>
          <a:p>
            <a:pPr indent="-448722">
              <a:buSzPts val="1700"/>
            </a:pPr>
            <a:r>
              <a:rPr lang="en" sz="2200" dirty="0"/>
              <a:t>Use provided order forms to submit order to the Council (forms will be also be available on the Council’s website to assist with this step)</a:t>
            </a:r>
            <a:endParaRPr sz="2200" dirty="0"/>
          </a:p>
          <a:p>
            <a:pPr indent="-448722">
              <a:buSzPts val="1700"/>
            </a:pPr>
            <a:r>
              <a:rPr lang="en" sz="2200" dirty="0"/>
              <a:t>Submit 75% of your unit’s total sales with payment – unit keeps commission of 25%</a:t>
            </a:r>
          </a:p>
          <a:p>
            <a:pPr indent="-448722">
              <a:buSzPts val="1700"/>
            </a:pPr>
            <a:r>
              <a:rPr lang="en" sz="2200" dirty="0"/>
              <a:t>Dutch Mill Bulbs will ship all brochure orders to the Council for free </a:t>
            </a:r>
          </a:p>
          <a:p>
            <a:pPr indent="-448722">
              <a:buSzPts val="1700"/>
            </a:pPr>
            <a:r>
              <a:rPr lang="en" sz="2200" dirty="0"/>
              <a:t>Pick-up your flower bulb order from Council offices</a:t>
            </a:r>
          </a:p>
          <a:p>
            <a:pPr indent="-448722">
              <a:buSzPts val="1700"/>
            </a:pPr>
            <a:r>
              <a:rPr lang="en" sz="2200" dirty="0"/>
              <a:t>Sort and distribute to the members of your unit</a:t>
            </a:r>
            <a:endParaRPr sz="2200" dirty="0"/>
          </a:p>
          <a:p>
            <a:pPr indent="-448722">
              <a:buSzPts val="1700"/>
            </a:pPr>
            <a:r>
              <a:rPr lang="en" sz="2200"/>
              <a:t>Remind Scouts to thank their supporters </a:t>
            </a:r>
            <a:r>
              <a:rPr lang="en" sz="2200" dirty="0"/>
              <a:t>when delivering their flower bulbs</a:t>
            </a:r>
            <a:endParaRPr sz="2200" dirty="0"/>
          </a:p>
        </p:txBody>
      </p:sp>
      <p:sp>
        <p:nvSpPr>
          <p:cNvPr id="5433" name="Google Shape;5433;p39"/>
          <p:cNvSpPr txBox="1">
            <a:spLocks noGrp="1"/>
          </p:cNvSpPr>
          <p:nvPr>
            <p:ph type="title"/>
          </p:nvPr>
        </p:nvSpPr>
        <p:spPr>
          <a:xfrm>
            <a:off x="960000" y="481667"/>
            <a:ext cx="10272000" cy="936400"/>
          </a:xfrm>
          <a:prstGeom prst="rect">
            <a:avLst/>
          </a:prstGeom>
        </p:spPr>
        <p:txBody>
          <a:bodyPr spcFirstLastPara="1" vert="horz" wrap="square" lIns="121900" tIns="121900" rIns="121900" bIns="121900" rtlCol="0" anchor="t" anchorCtr="0">
            <a:noAutofit/>
          </a:bodyPr>
          <a:lstStyle/>
          <a:p>
            <a:r>
              <a:rPr lang="en" b="1" dirty="0"/>
              <a:t>BROCHURE FUNDRAISING</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31"/>
        <p:cNvGrpSpPr/>
        <p:nvPr/>
      </p:nvGrpSpPr>
      <p:grpSpPr>
        <a:xfrm>
          <a:off x="0" y="0"/>
          <a:ext cx="0" cy="0"/>
          <a:chOff x="0" y="0"/>
          <a:chExt cx="0" cy="0"/>
        </a:xfrm>
      </p:grpSpPr>
      <p:sp>
        <p:nvSpPr>
          <p:cNvPr id="5432" name="Google Shape;5432;p39"/>
          <p:cNvSpPr txBox="1">
            <a:spLocks noGrp="1"/>
          </p:cNvSpPr>
          <p:nvPr>
            <p:ph type="body" idx="1"/>
          </p:nvPr>
        </p:nvSpPr>
        <p:spPr>
          <a:xfrm>
            <a:off x="1595000" y="1418067"/>
            <a:ext cx="9174800" cy="4555200"/>
          </a:xfrm>
          <a:prstGeom prst="rect">
            <a:avLst/>
          </a:prstGeom>
        </p:spPr>
        <p:txBody>
          <a:bodyPr spcFirstLastPara="1" vert="horz" wrap="square" lIns="121900" tIns="121900" rIns="121900" bIns="121900" rtlCol="0" anchor="t" anchorCtr="0">
            <a:noAutofit/>
          </a:bodyPr>
          <a:lstStyle/>
          <a:p>
            <a:pPr marL="503763" indent="-342900">
              <a:buSzPts val="1700"/>
              <a:buFont typeface="Arial" panose="020B0604020202020204" pitchFamily="34" charset="0"/>
              <a:buChar char="•"/>
            </a:pPr>
            <a:endParaRPr lang="en-US" sz="2200" dirty="0"/>
          </a:p>
          <a:p>
            <a:pPr marL="503763" indent="-342900">
              <a:buSzPts val="1700"/>
              <a:buFont typeface="Arial" panose="020B0604020202020204" pitchFamily="34" charset="0"/>
              <a:buChar char="•"/>
            </a:pPr>
            <a:r>
              <a:rPr lang="en-US" sz="2200" dirty="0"/>
              <a:t>Specific instructions to make sure the Scout in your Unit gets credit and the direct link/QR Code to the Council’s spring sale landing page on the Dutch Mill website will be provided in your sales kit</a:t>
            </a:r>
          </a:p>
          <a:p>
            <a:pPr marL="160863" indent="0">
              <a:buSzPts val="1700"/>
              <a:buNone/>
            </a:pPr>
            <a:endParaRPr lang="en-US" sz="2200" dirty="0"/>
          </a:p>
          <a:p>
            <a:pPr marL="503763" indent="-342900">
              <a:buSzPts val="1700"/>
              <a:buFont typeface="Arial" panose="020B0604020202020204" pitchFamily="34" charset="0"/>
              <a:buChar char="•"/>
            </a:pPr>
            <a:r>
              <a:rPr lang="en-US" sz="2200" dirty="0"/>
              <a:t>Online Sales will incur shipping costs beginning at $10.  Example: 1-4 pkgs of bulbs….. $10.00,  5-9 pkgs of bulbs…... $12.00 </a:t>
            </a:r>
          </a:p>
          <a:p>
            <a:pPr marL="160863" indent="0">
              <a:buSzPts val="1700"/>
              <a:buNone/>
            </a:pPr>
            <a:endParaRPr lang="en-US" sz="2200" dirty="0"/>
          </a:p>
          <a:p>
            <a:pPr marL="503763" indent="-342900">
              <a:buSzPts val="1700"/>
              <a:buFont typeface="Arial" panose="020B0604020202020204" pitchFamily="34" charset="0"/>
              <a:buChar char="•"/>
            </a:pPr>
            <a:r>
              <a:rPr lang="en-US" sz="2200" dirty="0"/>
              <a:t>For online sales, commissions will be credited to the unit’s store account once payment has been received from Dutch Mill </a:t>
            </a:r>
            <a:r>
              <a:rPr lang="en-US" sz="2200" b="1" dirty="0"/>
              <a:t>AND</a:t>
            </a:r>
            <a:r>
              <a:rPr lang="en-US" sz="2200" dirty="0"/>
              <a:t> the Unit and Scout associated with each sale has been confirmed (same process </a:t>
            </a:r>
            <a:r>
              <a:rPr lang="en-US" sz="2200"/>
              <a:t>as Fall Sale)</a:t>
            </a:r>
            <a:endParaRPr lang="en-US" sz="2200" dirty="0"/>
          </a:p>
          <a:p>
            <a:pPr marL="160863" indent="0">
              <a:buSzPts val="1700"/>
              <a:buNone/>
            </a:pPr>
            <a:endParaRPr lang="en-US" sz="2200" dirty="0"/>
          </a:p>
        </p:txBody>
      </p:sp>
      <p:sp>
        <p:nvSpPr>
          <p:cNvPr id="5433" name="Google Shape;5433;p39"/>
          <p:cNvSpPr txBox="1">
            <a:spLocks noGrp="1"/>
          </p:cNvSpPr>
          <p:nvPr>
            <p:ph type="title"/>
          </p:nvPr>
        </p:nvSpPr>
        <p:spPr>
          <a:xfrm>
            <a:off x="960000" y="481667"/>
            <a:ext cx="10272000" cy="936400"/>
          </a:xfrm>
          <a:prstGeom prst="rect">
            <a:avLst/>
          </a:prstGeom>
        </p:spPr>
        <p:txBody>
          <a:bodyPr spcFirstLastPara="1" vert="horz" wrap="square" lIns="121900" tIns="121900" rIns="121900" bIns="121900" rtlCol="0" anchor="t" anchorCtr="0">
            <a:noAutofit/>
          </a:bodyPr>
          <a:lstStyle/>
          <a:p>
            <a:r>
              <a:rPr lang="en" b="1" dirty="0"/>
              <a:t>ONLINE FUNDRAISING</a:t>
            </a:r>
            <a:endParaRPr b="1" dirty="0"/>
          </a:p>
        </p:txBody>
      </p:sp>
    </p:spTree>
    <p:extLst>
      <p:ext uri="{BB962C8B-B14F-4D97-AF65-F5344CB8AC3E}">
        <p14:creationId xmlns:p14="http://schemas.microsoft.com/office/powerpoint/2010/main" val="73261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1F9E03-9C94-4146-90C5-C1FD200D417A}"/>
              </a:ext>
            </a:extLst>
          </p:cNvPr>
          <p:cNvSpPr>
            <a:spLocks noGrp="1"/>
          </p:cNvSpPr>
          <p:nvPr>
            <p:ph type="title"/>
          </p:nvPr>
        </p:nvSpPr>
        <p:spPr>
          <a:xfrm>
            <a:off x="934872" y="982272"/>
            <a:ext cx="3388419" cy="4560970"/>
          </a:xfrm>
        </p:spPr>
        <p:txBody>
          <a:bodyPr>
            <a:normAutofit/>
          </a:bodyPr>
          <a:lstStyle/>
          <a:p>
            <a:r>
              <a:rPr lang="en-US" sz="4000" b="1">
                <a:solidFill>
                  <a:srgbClr val="FFFFFF"/>
                </a:solidFill>
              </a:rPr>
              <a:t>Important Information and Planned Dates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4A0A45F-85CD-4D50-8C19-4B5700A5483B}"/>
              </a:ext>
            </a:extLst>
          </p:cNvPr>
          <p:cNvSpPr>
            <a:spLocks noGrp="1"/>
          </p:cNvSpPr>
          <p:nvPr>
            <p:ph idx="1"/>
          </p:nvPr>
        </p:nvSpPr>
        <p:spPr>
          <a:xfrm>
            <a:off x="5221862" y="1719618"/>
            <a:ext cx="5948831" cy="4334629"/>
          </a:xfrm>
        </p:spPr>
        <p:txBody>
          <a:bodyPr anchor="ctr">
            <a:normAutofit fontScale="85000" lnSpcReduction="10000"/>
          </a:bodyPr>
          <a:lstStyle/>
          <a:p>
            <a:r>
              <a:rPr lang="en-US" sz="2000" dirty="0">
                <a:solidFill>
                  <a:srgbClr val="FEFFFF"/>
                </a:solidFill>
              </a:rPr>
              <a:t>Scouts/units earn </a:t>
            </a:r>
            <a:r>
              <a:rPr lang="en-US" sz="2000" b="1" dirty="0">
                <a:solidFill>
                  <a:srgbClr val="FEFFFF"/>
                </a:solidFill>
              </a:rPr>
              <a:t>25%</a:t>
            </a:r>
            <a:r>
              <a:rPr lang="en-US" sz="2000" dirty="0">
                <a:solidFill>
                  <a:srgbClr val="FEFFFF"/>
                </a:solidFill>
              </a:rPr>
              <a:t> from product sales</a:t>
            </a:r>
          </a:p>
          <a:p>
            <a:r>
              <a:rPr lang="en-US" sz="2000" dirty="0">
                <a:solidFill>
                  <a:srgbClr val="FEFFFF"/>
                </a:solidFill>
              </a:rPr>
              <a:t>All sales will be pre-order or online (no Show and Sell opportunities)</a:t>
            </a:r>
          </a:p>
          <a:p>
            <a:r>
              <a:rPr lang="en-US" sz="2000" b="1" dirty="0">
                <a:solidFill>
                  <a:srgbClr val="FEFFFF"/>
                </a:solidFill>
              </a:rPr>
              <a:t>Now through – January 13 </a:t>
            </a:r>
            <a:r>
              <a:rPr lang="en-US" sz="2000" dirty="0">
                <a:solidFill>
                  <a:srgbClr val="FEFFFF"/>
                </a:solidFill>
              </a:rPr>
              <a:t>- Unit signup through Council’s Website: </a:t>
            </a:r>
            <a:r>
              <a:rPr lang="en-US" sz="2000" dirty="0">
                <a:solidFill>
                  <a:schemeClr val="bg1"/>
                </a:solidFill>
              </a:rPr>
              <a:t>PADutchbsa.org under Spring Product Sale</a:t>
            </a:r>
          </a:p>
          <a:p>
            <a:pPr lvl="1"/>
            <a:r>
              <a:rPr lang="en-US" sz="1600" b="1" dirty="0">
                <a:solidFill>
                  <a:schemeClr val="accent2">
                    <a:lumMod val="60000"/>
                    <a:lumOff val="40000"/>
                  </a:schemeClr>
                </a:solidFill>
                <a:hlinkClick r:id="rId3">
                  <a:extLst>
                    <a:ext uri="{A12FA001-AC4F-418D-AE19-62706E023703}">
                      <ahyp:hlinkClr xmlns:ahyp="http://schemas.microsoft.com/office/drawing/2018/hyperlinkcolor" val="tx"/>
                    </a:ext>
                  </a:extLst>
                </a:hlinkClick>
              </a:rPr>
              <a:t>https://www.emailmeform.com/builder/form/JcA2aH0myc55bDfw2C86tuz</a:t>
            </a:r>
            <a:endParaRPr lang="en-US" sz="1600" b="1" dirty="0">
              <a:solidFill>
                <a:schemeClr val="accent2">
                  <a:lumMod val="60000"/>
                  <a:lumOff val="40000"/>
                </a:schemeClr>
              </a:solidFill>
            </a:endParaRPr>
          </a:p>
          <a:p>
            <a:pPr lvl="1"/>
            <a:r>
              <a:rPr lang="en-US" sz="2000" dirty="0">
                <a:solidFill>
                  <a:srgbClr val="FEFFFF"/>
                </a:solidFill>
              </a:rPr>
              <a:t>January 5  – Kickoff presentation at your District Roundtable</a:t>
            </a:r>
          </a:p>
          <a:p>
            <a:r>
              <a:rPr lang="en-US" sz="2000" dirty="0">
                <a:solidFill>
                  <a:srgbClr val="FEFFFF"/>
                </a:solidFill>
              </a:rPr>
              <a:t>Pick up flyers from Council Office starting January 13   </a:t>
            </a:r>
          </a:p>
          <a:p>
            <a:r>
              <a:rPr lang="en-US" sz="2000" dirty="0">
                <a:solidFill>
                  <a:srgbClr val="FEFFFF"/>
                </a:solidFill>
              </a:rPr>
              <a:t>Sale from January 23  – February 24 (online orders included)</a:t>
            </a:r>
          </a:p>
          <a:p>
            <a:r>
              <a:rPr lang="en-US" sz="2000" dirty="0">
                <a:solidFill>
                  <a:srgbClr val="FEFFFF"/>
                </a:solidFill>
              </a:rPr>
              <a:t>All orders &amp; money into council office no later than March 8</a:t>
            </a:r>
            <a:r>
              <a:rPr lang="en-US" sz="2000" baseline="30000" dirty="0">
                <a:solidFill>
                  <a:srgbClr val="FEFFFF"/>
                </a:solidFill>
              </a:rPr>
              <a:t>th</a:t>
            </a:r>
            <a:r>
              <a:rPr lang="en-US" sz="2000" dirty="0">
                <a:solidFill>
                  <a:srgbClr val="FEFFFF"/>
                </a:solidFill>
              </a:rPr>
              <a:t>   </a:t>
            </a:r>
          </a:p>
          <a:p>
            <a:r>
              <a:rPr lang="en-US" sz="2000" dirty="0">
                <a:solidFill>
                  <a:srgbClr val="FEFFFF"/>
                </a:solidFill>
              </a:rPr>
              <a:t>Pickup and distribution of kits week of April 7 (to be confirmed)</a:t>
            </a:r>
            <a:r>
              <a:rPr lang="en-US" sz="2000" dirty="0">
                <a:solidFill>
                  <a:schemeClr val="bg1"/>
                </a:solidFill>
              </a:rPr>
              <a:t> </a:t>
            </a:r>
          </a:p>
        </p:txBody>
      </p:sp>
    </p:spTree>
    <p:extLst>
      <p:ext uri="{BB962C8B-B14F-4D97-AF65-F5344CB8AC3E}">
        <p14:creationId xmlns:p14="http://schemas.microsoft.com/office/powerpoint/2010/main" val="195012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694775-11CA-4C2E-9F31-354F89EDFB2C}"/>
              </a:ext>
            </a:extLst>
          </p:cNvPr>
          <p:cNvSpPr txBox="1"/>
          <p:nvPr/>
        </p:nvSpPr>
        <p:spPr>
          <a:xfrm>
            <a:off x="1315616" y="531845"/>
            <a:ext cx="9815804" cy="954107"/>
          </a:xfrm>
          <a:prstGeom prst="rect">
            <a:avLst/>
          </a:prstGeom>
          <a:noFill/>
        </p:spPr>
        <p:txBody>
          <a:bodyPr wrap="square" rtlCol="0">
            <a:spAutoFit/>
          </a:bodyPr>
          <a:lstStyle/>
          <a:p>
            <a:r>
              <a:rPr lang="en-US" sz="2800" dirty="0"/>
              <a:t>Useful Information and Forms on PA Dutch Council Website</a:t>
            </a:r>
          </a:p>
          <a:p>
            <a:r>
              <a:rPr lang="en-US" sz="2800" dirty="0">
                <a:hlinkClick r:id="rId2">
                  <a:extLst>
                    <a:ext uri="{A12FA001-AC4F-418D-AE19-62706E023703}">
                      <ahyp:hlinkClr xmlns:ahyp="http://schemas.microsoft.com/office/drawing/2018/hyperlinkcolor" val="tx"/>
                    </a:ext>
                  </a:extLst>
                </a:hlinkClick>
              </a:rPr>
              <a:t>www.padutchbsa.or</a:t>
            </a:r>
            <a:r>
              <a:rPr lang="en-US" sz="2800" dirty="0"/>
              <a:t>g </a:t>
            </a:r>
            <a:r>
              <a:rPr lang="en-US" sz="2800" dirty="0">
                <a:sym typeface="Wingdings" panose="05000000000000000000" pitchFamily="2" charset="2"/>
              </a:rPr>
              <a:t> Fundraising  Spring 2023 Product Sale</a:t>
            </a:r>
            <a:endParaRPr lang="en-US" sz="2800" dirty="0"/>
          </a:p>
        </p:txBody>
      </p:sp>
      <p:pic>
        <p:nvPicPr>
          <p:cNvPr id="3" name="Picture 2">
            <a:extLst>
              <a:ext uri="{FF2B5EF4-FFF2-40B4-BE49-F238E27FC236}">
                <a16:creationId xmlns:a16="http://schemas.microsoft.com/office/drawing/2014/main" id="{D4AEF78F-D930-47CC-8FE1-2235390C0CB3}"/>
              </a:ext>
            </a:extLst>
          </p:cNvPr>
          <p:cNvPicPr>
            <a:picLocks noChangeAspect="1"/>
          </p:cNvPicPr>
          <p:nvPr/>
        </p:nvPicPr>
        <p:blipFill>
          <a:blip r:embed="rId3"/>
          <a:stretch>
            <a:fillRect/>
          </a:stretch>
        </p:blipFill>
        <p:spPr>
          <a:xfrm>
            <a:off x="0" y="1714500"/>
            <a:ext cx="12192000" cy="3429000"/>
          </a:xfrm>
          <a:prstGeom prst="rect">
            <a:avLst/>
          </a:prstGeom>
        </p:spPr>
      </p:pic>
    </p:spTree>
    <p:extLst>
      <p:ext uri="{BB962C8B-B14F-4D97-AF65-F5344CB8AC3E}">
        <p14:creationId xmlns:p14="http://schemas.microsoft.com/office/powerpoint/2010/main" val="80520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4CD998-0983-4E44-BDA5-0FDAF39BDD49}"/>
              </a:ext>
            </a:extLst>
          </p:cNvPr>
          <p:cNvSpPr>
            <a:spLocks noGrp="1"/>
          </p:cNvSpPr>
          <p:nvPr>
            <p:ph type="title"/>
          </p:nvPr>
        </p:nvSpPr>
        <p:spPr/>
        <p:txBody>
          <a:bodyPr/>
          <a:lstStyle/>
          <a:p>
            <a:r>
              <a:rPr lang="en-US" b="1" dirty="0"/>
              <a:t>Resources Coming soon to Council Website</a:t>
            </a:r>
          </a:p>
        </p:txBody>
      </p:sp>
      <p:sp>
        <p:nvSpPr>
          <p:cNvPr id="6" name="Content Placeholder 5">
            <a:extLst>
              <a:ext uri="{FF2B5EF4-FFF2-40B4-BE49-F238E27FC236}">
                <a16:creationId xmlns:a16="http://schemas.microsoft.com/office/drawing/2014/main" id="{101A7708-8915-45CD-BD73-935A8C255DA5}"/>
              </a:ext>
            </a:extLst>
          </p:cNvPr>
          <p:cNvSpPr>
            <a:spLocks noGrp="1"/>
          </p:cNvSpPr>
          <p:nvPr>
            <p:ph idx="1"/>
          </p:nvPr>
        </p:nvSpPr>
        <p:spPr>
          <a:xfrm>
            <a:off x="838200" y="1518407"/>
            <a:ext cx="10515600" cy="4658556"/>
          </a:xfrm>
        </p:spPr>
        <p:txBody>
          <a:bodyPr>
            <a:noAutofit/>
          </a:bodyPr>
          <a:lstStyle/>
          <a:p>
            <a:pPr algn="l">
              <a:buFont typeface="Arial" panose="020B0604020202020204" pitchFamily="34" charset="0"/>
              <a:buChar char="•"/>
            </a:pPr>
            <a:r>
              <a:rPr lang="en-US" sz="2400" b="0" i="0" dirty="0">
                <a:solidFill>
                  <a:srgbClr val="000000"/>
                </a:solidFill>
                <a:effectLst/>
              </a:rPr>
              <a:t>2023 Spring Product Sale Unit Guidebook</a:t>
            </a:r>
          </a:p>
          <a:p>
            <a:pPr algn="l">
              <a:buFont typeface="Arial" panose="020B0604020202020204" pitchFamily="34" charset="0"/>
              <a:buChar char="•"/>
            </a:pPr>
            <a:r>
              <a:rPr lang="en-US" sz="2400" dirty="0">
                <a:solidFill>
                  <a:srgbClr val="000000"/>
                </a:solidFill>
              </a:rPr>
              <a:t>Spring </a:t>
            </a:r>
            <a:r>
              <a:rPr lang="en-US" sz="2400" b="0" i="0" dirty="0">
                <a:solidFill>
                  <a:srgbClr val="000000"/>
                </a:solidFill>
                <a:effectLst/>
              </a:rPr>
              <a:t>2023 Dutch Mill Bulbs Fundraising Brochure</a:t>
            </a:r>
          </a:p>
          <a:p>
            <a:pPr algn="l">
              <a:buFont typeface="Arial" panose="020B0604020202020204" pitchFamily="34" charset="0"/>
              <a:buChar char="•"/>
            </a:pPr>
            <a:r>
              <a:rPr lang="en-US" sz="2400" b="0" i="0" dirty="0">
                <a:solidFill>
                  <a:srgbClr val="000000"/>
                </a:solidFill>
                <a:effectLst/>
              </a:rPr>
              <a:t>2023  Unit Sales Tracking Spreadsheet by Scout &amp; Order Submission Form – interactive spreadsheet</a:t>
            </a:r>
          </a:p>
          <a:p>
            <a:pPr algn="l">
              <a:buFont typeface="Arial" panose="020B0604020202020204" pitchFamily="34" charset="0"/>
              <a:buChar char="•"/>
            </a:pPr>
            <a:r>
              <a:rPr lang="en-US" sz="2400" b="0" i="0" dirty="0">
                <a:solidFill>
                  <a:srgbClr val="000000"/>
                </a:solidFill>
                <a:effectLst/>
              </a:rPr>
              <a:t>2023 Spring Sale Unit Order Submission Form &amp; Receipt (pdf)</a:t>
            </a:r>
          </a:p>
          <a:p>
            <a:pPr marL="742950" lvl="1" indent="-285750" algn="l">
              <a:buFont typeface="Arial" panose="020B0604020202020204" pitchFamily="34" charset="0"/>
              <a:buChar char="•"/>
            </a:pPr>
            <a:r>
              <a:rPr lang="en-US" b="0" i="0" dirty="0">
                <a:solidFill>
                  <a:srgbClr val="000000"/>
                </a:solidFill>
                <a:effectLst/>
              </a:rPr>
              <a:t>If you do not use the Excel spreadsheet above to generate your order submission form, you can print this form to submit your unit’s order. We will still need to know the total sales for each Scout.</a:t>
            </a:r>
          </a:p>
          <a:p>
            <a:pPr algn="l">
              <a:buFont typeface="Arial" panose="020B0604020202020204" pitchFamily="34" charset="0"/>
              <a:buChar char="•"/>
            </a:pPr>
            <a:r>
              <a:rPr lang="en-US" sz="2400" b="0" i="0" dirty="0">
                <a:solidFill>
                  <a:srgbClr val="000000"/>
                </a:solidFill>
                <a:effectLst/>
              </a:rPr>
              <a:t>2023 Parents’ Spring Sale information sheet – basic info – “stuff” your Scout forgot to tell you</a:t>
            </a:r>
          </a:p>
          <a:p>
            <a:pPr algn="l">
              <a:buFont typeface="Arial" panose="020B0604020202020204" pitchFamily="34" charset="0"/>
              <a:buChar char="•"/>
            </a:pPr>
            <a:r>
              <a:rPr lang="en-US" sz="2400" b="0" i="0" dirty="0">
                <a:solidFill>
                  <a:srgbClr val="000000"/>
                </a:solidFill>
                <a:effectLst/>
              </a:rPr>
              <a:t>District Kickoff – PowerPoint – for Units to share at a meeting or through an online meeting platform with their Scouts and Families</a:t>
            </a:r>
          </a:p>
          <a:p>
            <a:endParaRPr lang="en-US" sz="2400" dirty="0"/>
          </a:p>
        </p:txBody>
      </p:sp>
    </p:spTree>
    <p:extLst>
      <p:ext uri="{BB962C8B-B14F-4D97-AF65-F5344CB8AC3E}">
        <p14:creationId xmlns:p14="http://schemas.microsoft.com/office/powerpoint/2010/main" val="332606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FCF4156-F23E-4269-B398-71A7987E8A3E}"/>
              </a:ext>
            </a:extLst>
          </p:cNvPr>
          <p:cNvSpPr>
            <a:spLocks noGrp="1"/>
          </p:cNvSpPr>
          <p:nvPr>
            <p:ph type="title"/>
          </p:nvPr>
        </p:nvSpPr>
        <p:spPr>
          <a:xfrm>
            <a:off x="1098468" y="885651"/>
            <a:ext cx="3229803" cy="4624603"/>
          </a:xfrm>
        </p:spPr>
        <p:txBody>
          <a:bodyPr>
            <a:normAutofit/>
          </a:bodyPr>
          <a:lstStyle/>
          <a:p>
            <a:pPr algn="ctr"/>
            <a:r>
              <a:rPr lang="en-US" b="1" dirty="0">
                <a:solidFill>
                  <a:srgbClr val="FFFFFF"/>
                </a:solidFill>
              </a:rPr>
              <a:t>AFTER THE SALE</a:t>
            </a:r>
          </a:p>
        </p:txBody>
      </p:sp>
      <p:sp>
        <p:nvSpPr>
          <p:cNvPr id="3" name="Content Placeholder 2">
            <a:extLst>
              <a:ext uri="{FF2B5EF4-FFF2-40B4-BE49-F238E27FC236}">
                <a16:creationId xmlns:a16="http://schemas.microsoft.com/office/drawing/2014/main" id="{9FFC0E90-E10D-4198-AC2B-FF92408135E7}"/>
              </a:ext>
            </a:extLst>
          </p:cNvPr>
          <p:cNvSpPr>
            <a:spLocks noGrp="1"/>
          </p:cNvSpPr>
          <p:nvPr>
            <p:ph idx="1"/>
          </p:nvPr>
        </p:nvSpPr>
        <p:spPr>
          <a:xfrm>
            <a:off x="4978708" y="885651"/>
            <a:ext cx="6525220" cy="5397703"/>
          </a:xfrm>
        </p:spPr>
        <p:txBody>
          <a:bodyPr anchor="ctr">
            <a:normAutofit fontScale="92500" lnSpcReduction="10000"/>
          </a:bodyPr>
          <a:lstStyle/>
          <a:p>
            <a:r>
              <a:rPr lang="en-US" sz="2400" dirty="0"/>
              <a:t>Sale, including online sales, from January 23</a:t>
            </a:r>
            <a:r>
              <a:rPr lang="en-US" sz="2400" baseline="30000" dirty="0"/>
              <a:t>rd</a:t>
            </a:r>
            <a:r>
              <a:rPr lang="en-US" sz="2400" dirty="0"/>
              <a:t> to February 24</a:t>
            </a:r>
            <a:r>
              <a:rPr lang="en-US" sz="2400" baseline="30000" dirty="0"/>
              <a:t>th</a:t>
            </a:r>
            <a:r>
              <a:rPr lang="en-US" sz="2400" dirty="0"/>
              <a:t> </a:t>
            </a:r>
          </a:p>
          <a:p>
            <a:r>
              <a:rPr lang="en-US" sz="2400" dirty="0"/>
              <a:t>All orders and money into council office no later than March 8</a:t>
            </a:r>
            <a:r>
              <a:rPr lang="en-US" sz="2400" baseline="30000" dirty="0"/>
              <a:t>th</a:t>
            </a:r>
            <a:r>
              <a:rPr lang="en-US" sz="2400" dirty="0"/>
              <a:t>   </a:t>
            </a:r>
          </a:p>
          <a:p>
            <a:pPr lvl="1"/>
            <a:r>
              <a:rPr lang="en-US" dirty="0"/>
              <a:t>Complete the Unit Order Submission Form and Receipt and return to Council</a:t>
            </a:r>
          </a:p>
          <a:p>
            <a:pPr lvl="1"/>
            <a:r>
              <a:rPr lang="en-US" dirty="0"/>
              <a:t>Units write a single check to the Council (units keep the 25% commission)</a:t>
            </a:r>
          </a:p>
          <a:p>
            <a:r>
              <a:rPr lang="en-US" sz="2400" dirty="0"/>
              <a:t>Pickup and distribution of bulb orders, week of April 6 (to be confirmed)</a:t>
            </a:r>
          </a:p>
          <a:p>
            <a:pPr lvl="1"/>
            <a:r>
              <a:rPr lang="en-US" dirty="0"/>
              <a:t>Units arrange to get Bulbs to scouts for distribution</a:t>
            </a:r>
          </a:p>
          <a:p>
            <a:pPr marL="0" indent="0" algn="l">
              <a:buNone/>
            </a:pPr>
            <a:endParaRPr lang="en-US" sz="1800" b="0" i="0" u="none" strike="noStrike" baseline="0" dirty="0">
              <a:solidFill>
                <a:srgbClr val="000000"/>
              </a:solidFill>
              <a:latin typeface="Calibri" panose="020F0502020204030204" pitchFamily="34" charset="0"/>
            </a:endParaRPr>
          </a:p>
          <a:p>
            <a:r>
              <a:rPr lang="en-US" sz="1800" b="0" i="0" u="none" strike="noStrike" baseline="0" dirty="0"/>
              <a:t>Please reach out to Zena </a:t>
            </a:r>
            <a:r>
              <a:rPr lang="en-US" sz="1800" b="0" i="0" u="none" strike="noStrike" baseline="0" dirty="0" err="1"/>
              <a:t>Korba</a:t>
            </a:r>
            <a:r>
              <a:rPr lang="en-US" sz="1800" b="0" i="0" u="none" strike="noStrike" baseline="0" dirty="0"/>
              <a:t>, Spring Sale Advisor, at zena.korba@scouting.org, Desiree Nelson, Iron Forge District Sales Champion, at nelsondesiree8@gmail.com or Chet Bowen, Susquehanna District Sales Champion, at bowen17@hotmail.com. </a:t>
            </a:r>
            <a:endParaRPr lang="en-US" sz="2400" dirty="0"/>
          </a:p>
        </p:txBody>
      </p:sp>
    </p:spTree>
    <p:extLst>
      <p:ext uri="{BB962C8B-B14F-4D97-AF65-F5344CB8AC3E}">
        <p14:creationId xmlns:p14="http://schemas.microsoft.com/office/powerpoint/2010/main" val="1415321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973</Words>
  <Application>Microsoft Office PowerPoint</Application>
  <PresentationFormat>Widescreen</PresentationFormat>
  <Paragraphs>77</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PT Sans</vt:lpstr>
      <vt:lpstr>Work Sans</vt:lpstr>
      <vt:lpstr>Office Theme</vt:lpstr>
      <vt:lpstr>2023 PA Dutch Council Spring Product Sale  Unit Summer Camp Fundraising Opportunity For Scouts</vt:lpstr>
      <vt:lpstr>BROCHURE FOR SPRING 2023 – ALL PERENNIALS INSIDE VIEW (2 pages of the 3 2023 spring sale product pages shown)</vt:lpstr>
      <vt:lpstr>18 TYPES OF BULBS OFFERED all priced at $13 per package</vt:lpstr>
      <vt:lpstr>BROCHURE FUNDRAISING</vt:lpstr>
      <vt:lpstr>ONLINE FUNDRAISING</vt:lpstr>
      <vt:lpstr>Important Information and Planned Dates</vt:lpstr>
      <vt:lpstr>PowerPoint Presentation</vt:lpstr>
      <vt:lpstr>Resources Coming soon to Council Website</vt:lpstr>
      <vt:lpstr>AFTER THE SALE</vt:lpstr>
      <vt:lpstr>TO SIGN-UP YOUR UNIT, SCAN THIS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Dutch Council Spring 2021 Unit Fundraising Opportunity</dc:title>
  <dc:creator>Chet Bowen</dc:creator>
  <cp:lastModifiedBy>Zena Korba</cp:lastModifiedBy>
  <cp:revision>10</cp:revision>
  <dcterms:created xsi:type="dcterms:W3CDTF">2021-02-25T12:05:44Z</dcterms:created>
  <dcterms:modified xsi:type="dcterms:W3CDTF">2023-01-05T21:37:25Z</dcterms:modified>
</cp:coreProperties>
</file>